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Helvetica Neue"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53A05D-9A31-41BD-95A9-FA2F413F82B5}">
  <a:tblStyle styleId="{4853A05D-9A31-41BD-95A9-FA2F413F82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58dd9b41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58dd9b419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2a0ffec5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112a0ffec5a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2a0ffec5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112a0ffec5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2a0ffec5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112a0ffec5a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2a0ffec5a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112a0ffec5a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f7e4fc588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f7e4fc5882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2a0ffec5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112a0ffec5a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2a0ffec5a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112a0ffec5a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2a0ffec5a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112a0ffec5a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2a0ffec5a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112a0ffec5a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f7e4fc588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gf7e4fc588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8dd9b419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58dd9b419a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2a0ffec5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112a0ffec5a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8dd9b419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58dd9b419a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e4fc588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f7e4fc588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2a0ffec5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112a0ffec5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2a0ffec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112a0ffec5a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2a0ffec5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12a0ffec5a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5200"/>
              <a:buFont typeface="Arial"/>
              <a:buNone/>
              <a:defRPr sz="5200">
                <a:solidFill>
                  <a:schemeClr val="dk1"/>
                </a:solidFill>
              </a:defRPr>
            </a:lvl2pPr>
            <a:lvl3pPr lvl="2" algn="ctr">
              <a:spcBef>
                <a:spcPts val="0"/>
              </a:spcBef>
              <a:spcAft>
                <a:spcPts val="0"/>
              </a:spcAft>
              <a:buClr>
                <a:schemeClr val="dk1"/>
              </a:buClr>
              <a:buSzPts val="5200"/>
              <a:buFont typeface="Arial"/>
              <a:buNone/>
              <a:defRPr sz="5200">
                <a:solidFill>
                  <a:schemeClr val="dk1"/>
                </a:solidFill>
              </a:defRPr>
            </a:lvl3pPr>
            <a:lvl4pPr lvl="3" algn="ctr">
              <a:spcBef>
                <a:spcPts val="0"/>
              </a:spcBef>
              <a:spcAft>
                <a:spcPts val="0"/>
              </a:spcAft>
              <a:buClr>
                <a:schemeClr val="dk1"/>
              </a:buClr>
              <a:buSzPts val="5200"/>
              <a:buFont typeface="Arial"/>
              <a:buNone/>
              <a:defRPr sz="5200">
                <a:solidFill>
                  <a:schemeClr val="dk1"/>
                </a:solidFill>
              </a:defRPr>
            </a:lvl4pPr>
            <a:lvl5pPr lvl="4" algn="ctr">
              <a:spcBef>
                <a:spcPts val="0"/>
              </a:spcBef>
              <a:spcAft>
                <a:spcPts val="0"/>
              </a:spcAft>
              <a:buClr>
                <a:schemeClr val="dk1"/>
              </a:buClr>
              <a:buSzPts val="5200"/>
              <a:buFont typeface="Arial"/>
              <a:buNone/>
              <a:defRPr sz="5200">
                <a:solidFill>
                  <a:schemeClr val="dk1"/>
                </a:solidFill>
              </a:defRPr>
            </a:lvl5pPr>
            <a:lvl6pPr lvl="5" algn="ctr">
              <a:spcBef>
                <a:spcPts val="0"/>
              </a:spcBef>
              <a:spcAft>
                <a:spcPts val="0"/>
              </a:spcAft>
              <a:buClr>
                <a:schemeClr val="dk1"/>
              </a:buClr>
              <a:buSzPts val="5200"/>
              <a:buFont typeface="Arial"/>
              <a:buNone/>
              <a:defRPr sz="5200">
                <a:solidFill>
                  <a:schemeClr val="dk1"/>
                </a:solidFill>
              </a:defRPr>
            </a:lvl6pPr>
            <a:lvl7pPr lvl="6" algn="ctr">
              <a:spcBef>
                <a:spcPts val="0"/>
              </a:spcBef>
              <a:spcAft>
                <a:spcPts val="0"/>
              </a:spcAft>
              <a:buClr>
                <a:schemeClr val="dk1"/>
              </a:buClr>
              <a:buSzPts val="5200"/>
              <a:buFont typeface="Arial"/>
              <a:buNone/>
              <a:defRPr sz="5200">
                <a:solidFill>
                  <a:schemeClr val="dk1"/>
                </a:solidFill>
              </a:defRPr>
            </a:lvl7pPr>
            <a:lvl8pPr lvl="7" algn="ctr">
              <a:spcBef>
                <a:spcPts val="0"/>
              </a:spcBef>
              <a:spcAft>
                <a:spcPts val="0"/>
              </a:spcAft>
              <a:buClr>
                <a:schemeClr val="dk1"/>
              </a:buClr>
              <a:buSzPts val="5200"/>
              <a:buFont typeface="Arial"/>
              <a:buNone/>
              <a:defRPr sz="5200">
                <a:solidFill>
                  <a:schemeClr val="dk1"/>
                </a:solidFill>
              </a:defRPr>
            </a:lvl8pPr>
            <a:lvl9pPr lvl="8" algn="ctr">
              <a:spcBef>
                <a:spcPts val="0"/>
              </a:spcBef>
              <a:spcAft>
                <a:spcPts val="0"/>
              </a:spcAft>
              <a:buClr>
                <a:schemeClr val="dk1"/>
              </a:buClr>
              <a:buSzPts val="5200"/>
              <a:buFont typeface="Arial"/>
              <a:buNone/>
              <a:defRPr sz="5200">
                <a:solidFill>
                  <a:schemeClr val="dk1"/>
                </a:solidFill>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12000"/>
              <a:buFont typeface="Arial"/>
              <a:buNone/>
              <a:defRPr sz="12000">
                <a:solidFill>
                  <a:schemeClr val="dk1"/>
                </a:solidFill>
              </a:defRPr>
            </a:lvl2pPr>
            <a:lvl3pPr lvl="2" algn="ctr">
              <a:spcBef>
                <a:spcPts val="0"/>
              </a:spcBef>
              <a:spcAft>
                <a:spcPts val="0"/>
              </a:spcAft>
              <a:buClr>
                <a:schemeClr val="dk1"/>
              </a:buClr>
              <a:buSzPts val="12000"/>
              <a:buFont typeface="Arial"/>
              <a:buNone/>
              <a:defRPr sz="12000">
                <a:solidFill>
                  <a:schemeClr val="dk1"/>
                </a:solidFill>
              </a:defRPr>
            </a:lvl3pPr>
            <a:lvl4pPr lvl="3" algn="ctr">
              <a:spcBef>
                <a:spcPts val="0"/>
              </a:spcBef>
              <a:spcAft>
                <a:spcPts val="0"/>
              </a:spcAft>
              <a:buClr>
                <a:schemeClr val="dk1"/>
              </a:buClr>
              <a:buSzPts val="12000"/>
              <a:buFont typeface="Arial"/>
              <a:buNone/>
              <a:defRPr sz="12000">
                <a:solidFill>
                  <a:schemeClr val="dk1"/>
                </a:solidFill>
              </a:defRPr>
            </a:lvl4pPr>
            <a:lvl5pPr lvl="4" algn="ctr">
              <a:spcBef>
                <a:spcPts val="0"/>
              </a:spcBef>
              <a:spcAft>
                <a:spcPts val="0"/>
              </a:spcAft>
              <a:buClr>
                <a:schemeClr val="dk1"/>
              </a:buClr>
              <a:buSzPts val="12000"/>
              <a:buFont typeface="Arial"/>
              <a:buNone/>
              <a:defRPr sz="12000">
                <a:solidFill>
                  <a:schemeClr val="dk1"/>
                </a:solidFill>
              </a:defRPr>
            </a:lvl5pPr>
            <a:lvl6pPr lvl="5" algn="ctr">
              <a:spcBef>
                <a:spcPts val="0"/>
              </a:spcBef>
              <a:spcAft>
                <a:spcPts val="0"/>
              </a:spcAft>
              <a:buClr>
                <a:schemeClr val="dk1"/>
              </a:buClr>
              <a:buSzPts val="12000"/>
              <a:buFont typeface="Arial"/>
              <a:buNone/>
              <a:defRPr sz="12000">
                <a:solidFill>
                  <a:schemeClr val="dk1"/>
                </a:solidFill>
              </a:defRPr>
            </a:lvl6pPr>
            <a:lvl7pPr lvl="6" algn="ctr">
              <a:spcBef>
                <a:spcPts val="0"/>
              </a:spcBef>
              <a:spcAft>
                <a:spcPts val="0"/>
              </a:spcAft>
              <a:buClr>
                <a:schemeClr val="dk1"/>
              </a:buClr>
              <a:buSzPts val="12000"/>
              <a:buFont typeface="Arial"/>
              <a:buNone/>
              <a:defRPr sz="12000">
                <a:solidFill>
                  <a:schemeClr val="dk1"/>
                </a:solidFill>
              </a:defRPr>
            </a:lvl7pPr>
            <a:lvl8pPr lvl="7" algn="ctr">
              <a:spcBef>
                <a:spcPts val="0"/>
              </a:spcBef>
              <a:spcAft>
                <a:spcPts val="0"/>
              </a:spcAft>
              <a:buClr>
                <a:schemeClr val="dk1"/>
              </a:buClr>
              <a:buSzPts val="12000"/>
              <a:buFont typeface="Arial"/>
              <a:buNone/>
              <a:defRPr sz="12000">
                <a:solidFill>
                  <a:schemeClr val="dk1"/>
                </a:solidFill>
              </a:defRPr>
            </a:lvl8pPr>
            <a:lvl9pPr lvl="8" algn="ctr">
              <a:spcBef>
                <a:spcPts val="0"/>
              </a:spcBef>
              <a:spcAft>
                <a:spcPts val="0"/>
              </a:spcAft>
              <a:buClr>
                <a:schemeClr val="dk1"/>
              </a:buClr>
              <a:buSzPts val="12000"/>
              <a:buFont typeface="Arial"/>
              <a:buNone/>
              <a:defRPr sz="12000">
                <a:solidFill>
                  <a:schemeClr val="dk1"/>
                </a:solidFill>
              </a:defRPr>
            </a:lvl9pPr>
          </a:lstStyle>
          <a:p>
            <a:endParaRP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3600"/>
              <a:buFont typeface="Arial"/>
              <a:buNone/>
              <a:defRPr sz="3600">
                <a:solidFill>
                  <a:schemeClr val="dk1"/>
                </a:solidFill>
              </a:defRPr>
            </a:lvl2pPr>
            <a:lvl3pPr lvl="2" algn="ctr">
              <a:spcBef>
                <a:spcPts val="0"/>
              </a:spcBef>
              <a:spcAft>
                <a:spcPts val="0"/>
              </a:spcAft>
              <a:buClr>
                <a:schemeClr val="dk1"/>
              </a:buClr>
              <a:buSzPts val="3600"/>
              <a:buFont typeface="Arial"/>
              <a:buNone/>
              <a:defRPr sz="3600">
                <a:solidFill>
                  <a:schemeClr val="dk1"/>
                </a:solidFill>
              </a:defRPr>
            </a:lvl3pPr>
            <a:lvl4pPr lvl="3" algn="ctr">
              <a:spcBef>
                <a:spcPts val="0"/>
              </a:spcBef>
              <a:spcAft>
                <a:spcPts val="0"/>
              </a:spcAft>
              <a:buClr>
                <a:schemeClr val="dk1"/>
              </a:buClr>
              <a:buSzPts val="3600"/>
              <a:buFont typeface="Arial"/>
              <a:buNone/>
              <a:defRPr sz="3600">
                <a:solidFill>
                  <a:schemeClr val="dk1"/>
                </a:solidFill>
              </a:defRPr>
            </a:lvl4pPr>
            <a:lvl5pPr lvl="4" algn="ctr">
              <a:spcBef>
                <a:spcPts val="0"/>
              </a:spcBef>
              <a:spcAft>
                <a:spcPts val="0"/>
              </a:spcAft>
              <a:buClr>
                <a:schemeClr val="dk1"/>
              </a:buClr>
              <a:buSzPts val="3600"/>
              <a:buFont typeface="Arial"/>
              <a:buNone/>
              <a:defRPr sz="3600">
                <a:solidFill>
                  <a:schemeClr val="dk1"/>
                </a:solidFill>
              </a:defRPr>
            </a:lvl5pPr>
            <a:lvl6pPr lvl="5" algn="ctr">
              <a:spcBef>
                <a:spcPts val="0"/>
              </a:spcBef>
              <a:spcAft>
                <a:spcPts val="0"/>
              </a:spcAft>
              <a:buClr>
                <a:schemeClr val="dk1"/>
              </a:buClr>
              <a:buSzPts val="3600"/>
              <a:buFont typeface="Arial"/>
              <a:buNone/>
              <a:defRPr sz="3600">
                <a:solidFill>
                  <a:schemeClr val="dk1"/>
                </a:solidFill>
              </a:defRPr>
            </a:lvl6pPr>
            <a:lvl7pPr lvl="6" algn="ctr">
              <a:spcBef>
                <a:spcPts val="0"/>
              </a:spcBef>
              <a:spcAft>
                <a:spcPts val="0"/>
              </a:spcAft>
              <a:buClr>
                <a:schemeClr val="dk1"/>
              </a:buClr>
              <a:buSzPts val="3600"/>
              <a:buFont typeface="Arial"/>
              <a:buNone/>
              <a:defRPr sz="3600">
                <a:solidFill>
                  <a:schemeClr val="dk1"/>
                </a:solidFill>
              </a:defRPr>
            </a:lvl7pPr>
            <a:lvl8pPr lvl="7" algn="ctr">
              <a:spcBef>
                <a:spcPts val="0"/>
              </a:spcBef>
              <a:spcAft>
                <a:spcPts val="0"/>
              </a:spcAft>
              <a:buClr>
                <a:schemeClr val="dk1"/>
              </a:buClr>
              <a:buSzPts val="3600"/>
              <a:buFont typeface="Arial"/>
              <a:buNone/>
              <a:defRPr sz="3600">
                <a:solidFill>
                  <a:schemeClr val="dk1"/>
                </a:solidFill>
              </a:defRPr>
            </a:lvl8pPr>
            <a:lvl9pPr lvl="8" algn="ctr">
              <a:spcBef>
                <a:spcPts val="0"/>
              </a:spcBef>
              <a:spcAft>
                <a:spcPts val="0"/>
              </a:spcAft>
              <a:buClr>
                <a:schemeClr val="dk1"/>
              </a:buClr>
              <a:buSzPts val="3600"/>
              <a:buFont typeface="Arial"/>
              <a:buNone/>
              <a:defRPr sz="3600">
                <a:solidFill>
                  <a:schemeClr val="dk1"/>
                </a:solidFill>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400"/>
              <a:buFont typeface="Arial"/>
              <a:buNone/>
              <a:defRPr sz="2400">
                <a:solidFill>
                  <a:schemeClr val="dk1"/>
                </a:solidFill>
              </a:defRPr>
            </a:lvl2pPr>
            <a:lvl3pPr lvl="2">
              <a:spcBef>
                <a:spcPts val="0"/>
              </a:spcBef>
              <a:spcAft>
                <a:spcPts val="0"/>
              </a:spcAft>
              <a:buClr>
                <a:schemeClr val="dk1"/>
              </a:buClr>
              <a:buSzPts val="2400"/>
              <a:buFont typeface="Arial"/>
              <a:buNone/>
              <a:defRPr sz="2400">
                <a:solidFill>
                  <a:schemeClr val="dk1"/>
                </a:solidFill>
              </a:defRPr>
            </a:lvl3pPr>
            <a:lvl4pPr lvl="3">
              <a:spcBef>
                <a:spcPts val="0"/>
              </a:spcBef>
              <a:spcAft>
                <a:spcPts val="0"/>
              </a:spcAft>
              <a:buClr>
                <a:schemeClr val="dk1"/>
              </a:buClr>
              <a:buSzPts val="2400"/>
              <a:buFont typeface="Arial"/>
              <a:buNone/>
              <a:defRPr sz="2400">
                <a:solidFill>
                  <a:schemeClr val="dk1"/>
                </a:solidFill>
              </a:defRPr>
            </a:lvl4pPr>
            <a:lvl5pPr lvl="4">
              <a:spcBef>
                <a:spcPts val="0"/>
              </a:spcBef>
              <a:spcAft>
                <a:spcPts val="0"/>
              </a:spcAft>
              <a:buClr>
                <a:schemeClr val="dk1"/>
              </a:buClr>
              <a:buSzPts val="2400"/>
              <a:buFont typeface="Arial"/>
              <a:buNone/>
              <a:defRPr sz="2400">
                <a:solidFill>
                  <a:schemeClr val="dk1"/>
                </a:solidFill>
              </a:defRPr>
            </a:lvl5pPr>
            <a:lvl6pPr lvl="5">
              <a:spcBef>
                <a:spcPts val="0"/>
              </a:spcBef>
              <a:spcAft>
                <a:spcPts val="0"/>
              </a:spcAft>
              <a:buClr>
                <a:schemeClr val="dk1"/>
              </a:buClr>
              <a:buSzPts val="2400"/>
              <a:buFont typeface="Arial"/>
              <a:buNone/>
              <a:defRPr sz="2400">
                <a:solidFill>
                  <a:schemeClr val="dk1"/>
                </a:solidFill>
              </a:defRPr>
            </a:lvl6pPr>
            <a:lvl7pPr lvl="6">
              <a:spcBef>
                <a:spcPts val="0"/>
              </a:spcBef>
              <a:spcAft>
                <a:spcPts val="0"/>
              </a:spcAft>
              <a:buClr>
                <a:schemeClr val="dk1"/>
              </a:buClr>
              <a:buSzPts val="2400"/>
              <a:buFont typeface="Arial"/>
              <a:buNone/>
              <a:defRPr sz="2400">
                <a:solidFill>
                  <a:schemeClr val="dk1"/>
                </a:solidFill>
              </a:defRPr>
            </a:lvl7pPr>
            <a:lvl8pPr lvl="7">
              <a:spcBef>
                <a:spcPts val="0"/>
              </a:spcBef>
              <a:spcAft>
                <a:spcPts val="0"/>
              </a:spcAft>
              <a:buClr>
                <a:schemeClr val="dk1"/>
              </a:buClr>
              <a:buSzPts val="2400"/>
              <a:buFont typeface="Arial"/>
              <a:buNone/>
              <a:defRPr sz="2400">
                <a:solidFill>
                  <a:schemeClr val="dk1"/>
                </a:solidFill>
              </a:defRPr>
            </a:lvl8pPr>
            <a:lvl9pPr lvl="8">
              <a:spcBef>
                <a:spcPts val="0"/>
              </a:spcBef>
              <a:spcAft>
                <a:spcPts val="0"/>
              </a:spcAft>
              <a:buClr>
                <a:schemeClr val="dk1"/>
              </a:buClr>
              <a:buSzPts val="2400"/>
              <a:buFont typeface="Arial"/>
              <a:buNone/>
              <a:defRPr sz="2400">
                <a:solidFill>
                  <a:schemeClr val="dk1"/>
                </a:solidFill>
              </a:defRPr>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4800"/>
              <a:buFont typeface="Arial"/>
              <a:buNone/>
              <a:defRPr sz="4800">
                <a:solidFill>
                  <a:schemeClr val="dk1"/>
                </a:solidFill>
              </a:defRPr>
            </a:lvl2pPr>
            <a:lvl3pPr lvl="2">
              <a:spcBef>
                <a:spcPts val="0"/>
              </a:spcBef>
              <a:spcAft>
                <a:spcPts val="0"/>
              </a:spcAft>
              <a:buClr>
                <a:schemeClr val="dk1"/>
              </a:buClr>
              <a:buSzPts val="4800"/>
              <a:buFont typeface="Arial"/>
              <a:buNone/>
              <a:defRPr sz="4800">
                <a:solidFill>
                  <a:schemeClr val="dk1"/>
                </a:solidFill>
              </a:defRPr>
            </a:lvl3pPr>
            <a:lvl4pPr lvl="3">
              <a:spcBef>
                <a:spcPts val="0"/>
              </a:spcBef>
              <a:spcAft>
                <a:spcPts val="0"/>
              </a:spcAft>
              <a:buClr>
                <a:schemeClr val="dk1"/>
              </a:buClr>
              <a:buSzPts val="4800"/>
              <a:buFont typeface="Arial"/>
              <a:buNone/>
              <a:defRPr sz="4800">
                <a:solidFill>
                  <a:schemeClr val="dk1"/>
                </a:solidFill>
              </a:defRPr>
            </a:lvl4pPr>
            <a:lvl5pPr lvl="4">
              <a:spcBef>
                <a:spcPts val="0"/>
              </a:spcBef>
              <a:spcAft>
                <a:spcPts val="0"/>
              </a:spcAft>
              <a:buClr>
                <a:schemeClr val="dk1"/>
              </a:buClr>
              <a:buSzPts val="4800"/>
              <a:buFont typeface="Arial"/>
              <a:buNone/>
              <a:defRPr sz="4800">
                <a:solidFill>
                  <a:schemeClr val="dk1"/>
                </a:solidFill>
              </a:defRPr>
            </a:lvl5pPr>
            <a:lvl6pPr lvl="5">
              <a:spcBef>
                <a:spcPts val="0"/>
              </a:spcBef>
              <a:spcAft>
                <a:spcPts val="0"/>
              </a:spcAft>
              <a:buClr>
                <a:schemeClr val="dk1"/>
              </a:buClr>
              <a:buSzPts val="4800"/>
              <a:buFont typeface="Arial"/>
              <a:buNone/>
              <a:defRPr sz="4800">
                <a:solidFill>
                  <a:schemeClr val="dk1"/>
                </a:solidFill>
              </a:defRPr>
            </a:lvl6pPr>
            <a:lvl7pPr lvl="6">
              <a:spcBef>
                <a:spcPts val="0"/>
              </a:spcBef>
              <a:spcAft>
                <a:spcPts val="0"/>
              </a:spcAft>
              <a:buClr>
                <a:schemeClr val="dk1"/>
              </a:buClr>
              <a:buSzPts val="4800"/>
              <a:buFont typeface="Arial"/>
              <a:buNone/>
              <a:defRPr sz="4800">
                <a:solidFill>
                  <a:schemeClr val="dk1"/>
                </a:solidFill>
              </a:defRPr>
            </a:lvl7pPr>
            <a:lvl8pPr lvl="7">
              <a:spcBef>
                <a:spcPts val="0"/>
              </a:spcBef>
              <a:spcAft>
                <a:spcPts val="0"/>
              </a:spcAft>
              <a:buClr>
                <a:schemeClr val="dk1"/>
              </a:buClr>
              <a:buSzPts val="4800"/>
              <a:buFont typeface="Arial"/>
              <a:buNone/>
              <a:defRPr sz="4800">
                <a:solidFill>
                  <a:schemeClr val="dk1"/>
                </a:solidFill>
              </a:defRPr>
            </a:lvl8pPr>
            <a:lvl9pPr lvl="8">
              <a:spcBef>
                <a:spcPts val="0"/>
              </a:spcBef>
              <a:spcAft>
                <a:spcPts val="0"/>
              </a:spcAft>
              <a:buClr>
                <a:schemeClr val="dk1"/>
              </a:buClr>
              <a:buSzPts val="4800"/>
              <a:buFont typeface="Arial"/>
              <a:buNone/>
              <a:defRPr sz="4800">
                <a:solidFill>
                  <a:schemeClr val="dk1"/>
                </a:solidFill>
              </a:defRPr>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4200"/>
              <a:buFont typeface="Arial"/>
              <a:buNone/>
              <a:defRPr sz="4200">
                <a:solidFill>
                  <a:schemeClr val="dk1"/>
                </a:solidFill>
              </a:defRPr>
            </a:lvl2pPr>
            <a:lvl3pPr lvl="2" algn="ctr">
              <a:spcBef>
                <a:spcPts val="0"/>
              </a:spcBef>
              <a:spcAft>
                <a:spcPts val="0"/>
              </a:spcAft>
              <a:buClr>
                <a:schemeClr val="dk1"/>
              </a:buClr>
              <a:buSzPts val="4200"/>
              <a:buFont typeface="Arial"/>
              <a:buNone/>
              <a:defRPr sz="4200">
                <a:solidFill>
                  <a:schemeClr val="dk1"/>
                </a:solidFill>
              </a:defRPr>
            </a:lvl3pPr>
            <a:lvl4pPr lvl="3" algn="ctr">
              <a:spcBef>
                <a:spcPts val="0"/>
              </a:spcBef>
              <a:spcAft>
                <a:spcPts val="0"/>
              </a:spcAft>
              <a:buClr>
                <a:schemeClr val="dk1"/>
              </a:buClr>
              <a:buSzPts val="4200"/>
              <a:buFont typeface="Arial"/>
              <a:buNone/>
              <a:defRPr sz="4200">
                <a:solidFill>
                  <a:schemeClr val="dk1"/>
                </a:solidFill>
              </a:defRPr>
            </a:lvl4pPr>
            <a:lvl5pPr lvl="4" algn="ctr">
              <a:spcBef>
                <a:spcPts val="0"/>
              </a:spcBef>
              <a:spcAft>
                <a:spcPts val="0"/>
              </a:spcAft>
              <a:buClr>
                <a:schemeClr val="dk1"/>
              </a:buClr>
              <a:buSzPts val="4200"/>
              <a:buFont typeface="Arial"/>
              <a:buNone/>
              <a:defRPr sz="4200">
                <a:solidFill>
                  <a:schemeClr val="dk1"/>
                </a:solidFill>
              </a:defRPr>
            </a:lvl5pPr>
            <a:lvl6pPr lvl="5" algn="ctr">
              <a:spcBef>
                <a:spcPts val="0"/>
              </a:spcBef>
              <a:spcAft>
                <a:spcPts val="0"/>
              </a:spcAft>
              <a:buClr>
                <a:schemeClr val="dk1"/>
              </a:buClr>
              <a:buSzPts val="4200"/>
              <a:buFont typeface="Arial"/>
              <a:buNone/>
              <a:defRPr sz="4200">
                <a:solidFill>
                  <a:schemeClr val="dk1"/>
                </a:solidFill>
              </a:defRPr>
            </a:lvl6pPr>
            <a:lvl7pPr lvl="6" algn="ctr">
              <a:spcBef>
                <a:spcPts val="0"/>
              </a:spcBef>
              <a:spcAft>
                <a:spcPts val="0"/>
              </a:spcAft>
              <a:buClr>
                <a:schemeClr val="dk1"/>
              </a:buClr>
              <a:buSzPts val="4200"/>
              <a:buFont typeface="Arial"/>
              <a:buNone/>
              <a:defRPr sz="4200">
                <a:solidFill>
                  <a:schemeClr val="dk1"/>
                </a:solidFill>
              </a:defRPr>
            </a:lvl7pPr>
            <a:lvl8pPr lvl="7" algn="ctr">
              <a:spcBef>
                <a:spcPts val="0"/>
              </a:spcBef>
              <a:spcAft>
                <a:spcPts val="0"/>
              </a:spcAft>
              <a:buClr>
                <a:schemeClr val="dk1"/>
              </a:buClr>
              <a:buSzPts val="4200"/>
              <a:buFont typeface="Arial"/>
              <a:buNone/>
              <a:defRPr sz="4200">
                <a:solidFill>
                  <a:schemeClr val="dk1"/>
                </a:solidFill>
              </a:defRPr>
            </a:lvl8pPr>
            <a:lvl9pPr lvl="8" algn="ctr">
              <a:spcBef>
                <a:spcPts val="0"/>
              </a:spcBef>
              <a:spcAft>
                <a:spcPts val="0"/>
              </a:spcAft>
              <a:buClr>
                <a:schemeClr val="dk1"/>
              </a:buClr>
              <a:buSzPts val="4200"/>
              <a:buFont typeface="Arial"/>
              <a:buNone/>
              <a:defRPr sz="4200">
                <a:solidFill>
                  <a:schemeClr val="dk1"/>
                </a:solidFill>
              </a:defRPr>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4561" b="4561"/>
          <a:stretch/>
        </p:blipFill>
        <p:spPr>
          <a:xfrm>
            <a:off x="0" y="0"/>
            <a:ext cx="9144000" cy="5143500"/>
          </a:xfrm>
          <a:prstGeom prst="rect">
            <a:avLst/>
          </a:prstGeom>
          <a:noFill/>
          <a:ln>
            <a:noFill/>
          </a:ln>
        </p:spPr>
      </p:pic>
      <p:sp>
        <p:nvSpPr>
          <p:cNvPr id="55" name="Google Shape;55;p13"/>
          <p:cNvSpPr txBox="1">
            <a:spLocks noGrp="1"/>
          </p:cNvSpPr>
          <p:nvPr>
            <p:ph type="subTitle" idx="1"/>
          </p:nvPr>
        </p:nvSpPr>
        <p:spPr>
          <a:xfrm>
            <a:off x="311700" y="4350900"/>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2800"/>
              <a:buFont typeface="Arial"/>
              <a:buNone/>
            </a:pPr>
            <a:r>
              <a:rPr lang="en" sz="3000">
                <a:solidFill>
                  <a:srgbClr val="FFFFFF"/>
                </a:solidFill>
                <a:latin typeface="Helvetica Neue"/>
                <a:ea typeface="Helvetica Neue"/>
                <a:cs typeface="Helvetica Neue"/>
                <a:sym typeface="Helvetica Neue"/>
              </a:rPr>
              <a:t>gridsusc.github.io</a:t>
            </a:r>
            <a:endParaRPr sz="3000">
              <a:solidFill>
                <a:srgbClr val="FFFFFF"/>
              </a:solidFill>
              <a:latin typeface="Helvetica Neue"/>
              <a:ea typeface="Helvetica Neue"/>
              <a:cs typeface="Helvetica Neue"/>
              <a:sym typeface="Helvetica Neue"/>
            </a:endParaRPr>
          </a:p>
        </p:txBody>
      </p:sp>
      <p:sp>
        <p:nvSpPr>
          <p:cNvPr id="56" name="Google Shape;56;p13"/>
          <p:cNvSpPr txBox="1"/>
          <p:nvPr/>
        </p:nvSpPr>
        <p:spPr>
          <a:xfrm>
            <a:off x="1469525" y="363250"/>
            <a:ext cx="2673900" cy="5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600" b="1">
                <a:solidFill>
                  <a:schemeClr val="lt1"/>
                </a:solidFill>
                <a:latin typeface="Helvetica Neue"/>
                <a:ea typeface="Helvetica Neue"/>
                <a:cs typeface="Helvetica Neue"/>
                <a:sym typeface="Helvetica Neue"/>
              </a:rPr>
              <a:t>GRIDS Tutorials</a:t>
            </a:r>
            <a:endParaRPr sz="2600" b="1">
              <a:solidFill>
                <a:schemeClr val="lt1"/>
              </a:solidFill>
              <a:latin typeface="Helvetica Neue"/>
              <a:ea typeface="Helvetica Neue"/>
              <a:cs typeface="Helvetica Neue"/>
              <a:sym typeface="Helvetica Neue"/>
            </a:endParaRPr>
          </a:p>
          <a:p>
            <a:pPr marL="0" lvl="0" indent="0" algn="l"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pic>
        <p:nvPicPr>
          <p:cNvPr id="57" name="Google Shape;57;p13"/>
          <p:cNvPicPr preferRelativeResize="0"/>
          <p:nvPr/>
        </p:nvPicPr>
        <p:blipFill rotWithShape="1">
          <a:blip r:embed="rId4">
            <a:alphaModFix/>
          </a:blip>
          <a:srcRect/>
          <a:stretch/>
        </p:blipFill>
        <p:spPr>
          <a:xfrm>
            <a:off x="7618800" y="4445100"/>
            <a:ext cx="1258726" cy="409075"/>
          </a:xfrm>
          <a:prstGeom prst="rect">
            <a:avLst/>
          </a:prstGeom>
          <a:noFill/>
          <a:ln>
            <a:noFill/>
          </a:ln>
        </p:spPr>
      </p:pic>
      <p:sp>
        <p:nvSpPr>
          <p:cNvPr id="58" name="Google Shape;58;p13"/>
          <p:cNvSpPr txBox="1"/>
          <p:nvPr/>
        </p:nvSpPr>
        <p:spPr>
          <a:xfrm>
            <a:off x="1145550" y="1645050"/>
            <a:ext cx="6852900" cy="18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400" b="1">
                <a:solidFill>
                  <a:schemeClr val="lt1"/>
                </a:solidFill>
                <a:latin typeface="Helvetica Neue"/>
                <a:ea typeface="Helvetica Neue"/>
                <a:cs typeface="Helvetica Neue"/>
                <a:sym typeface="Helvetica Neue"/>
              </a:rPr>
              <a:t>Interrupted Time Series Design</a:t>
            </a:r>
            <a:endParaRPr sz="6400" b="1">
              <a:solidFill>
                <a:srgbClr val="FFFFFF"/>
              </a:solidFill>
              <a:latin typeface="Helvetica Neue"/>
              <a:ea typeface="Helvetica Neue"/>
              <a:cs typeface="Helvetica Neue"/>
              <a:sym typeface="Helvetica Neue"/>
            </a:endParaRPr>
          </a:p>
        </p:txBody>
      </p:sp>
      <p:pic>
        <p:nvPicPr>
          <p:cNvPr id="59" name="Google Shape;59;p13"/>
          <p:cNvPicPr preferRelativeResize="0"/>
          <p:nvPr/>
        </p:nvPicPr>
        <p:blipFill>
          <a:blip r:embed="rId5">
            <a:alphaModFix/>
          </a:blip>
          <a:stretch>
            <a:fillRect/>
          </a:stretch>
        </p:blipFill>
        <p:spPr>
          <a:xfrm>
            <a:off x="0" y="0"/>
            <a:ext cx="1745675" cy="1745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2"/>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187" name="Google Shape;187;p22"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188" name="Google Shape;188;p22"/>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How Many Days to Use?</a:t>
            </a:r>
            <a:endParaRPr sz="2400" b="1" i="0" u="none" strike="noStrike" cap="none">
              <a:solidFill>
                <a:srgbClr val="FFFFFF"/>
              </a:solidFill>
              <a:latin typeface="Arial"/>
              <a:ea typeface="Arial"/>
              <a:cs typeface="Arial"/>
              <a:sym typeface="Arial"/>
            </a:endParaRPr>
          </a:p>
        </p:txBody>
      </p:sp>
      <p:sp>
        <p:nvSpPr>
          <p:cNvPr id="189" name="Google Shape;189;p22"/>
          <p:cNvSpPr/>
          <p:nvPr/>
        </p:nvSpPr>
        <p:spPr>
          <a:xfrm>
            <a:off x="4493268" y="4024863"/>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2"/>
          <p:cNvPicPr preferRelativeResize="0"/>
          <p:nvPr/>
        </p:nvPicPr>
        <p:blipFill>
          <a:blip r:embed="rId5">
            <a:alphaModFix/>
          </a:blip>
          <a:stretch>
            <a:fillRect/>
          </a:stretch>
        </p:blipFill>
        <p:spPr>
          <a:xfrm>
            <a:off x="1014036" y="593400"/>
            <a:ext cx="7115940" cy="4550100"/>
          </a:xfrm>
          <a:prstGeom prst="rect">
            <a:avLst/>
          </a:prstGeom>
          <a:noFill/>
          <a:ln>
            <a:noFill/>
          </a:ln>
        </p:spPr>
      </p:pic>
      <p:sp>
        <p:nvSpPr>
          <p:cNvPr id="191" name="Google Shape;191;p22"/>
          <p:cNvSpPr/>
          <p:nvPr/>
        </p:nvSpPr>
        <p:spPr>
          <a:xfrm>
            <a:off x="2187324" y="1877325"/>
            <a:ext cx="2153400" cy="2641200"/>
          </a:xfrm>
          <a:prstGeom prst="rect">
            <a:avLst/>
          </a:prstGeom>
          <a:solidFill>
            <a:srgbClr val="99999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txBox="1"/>
          <p:nvPr/>
        </p:nvSpPr>
        <p:spPr>
          <a:xfrm>
            <a:off x="4726925" y="2621800"/>
            <a:ext cx="7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day -3</a:t>
            </a:r>
            <a:endParaRPr b="1">
              <a:solidFill>
                <a:srgbClr val="FF0000"/>
              </a:solidFill>
            </a:endParaRPr>
          </a:p>
        </p:txBody>
      </p:sp>
      <p:sp>
        <p:nvSpPr>
          <p:cNvPr id="193" name="Google Shape;193;p22"/>
          <p:cNvSpPr/>
          <p:nvPr/>
        </p:nvSpPr>
        <p:spPr>
          <a:xfrm rot="5400000">
            <a:off x="3132974" y="685975"/>
            <a:ext cx="264300" cy="2229600"/>
          </a:xfrm>
          <a:prstGeom prst="leftBrace">
            <a:avLst>
              <a:gd name="adj1" fmla="val 50000"/>
              <a:gd name="adj2" fmla="val 50000"/>
            </a:avLst>
          </a:prstGeom>
          <a:noFill/>
          <a:ln w="38100" cap="flat" cmpd="sng">
            <a:solidFill>
              <a:srgbClr val="1B94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txBox="1"/>
          <p:nvPr/>
        </p:nvSpPr>
        <p:spPr>
          <a:xfrm>
            <a:off x="3242322" y="1117925"/>
            <a:ext cx="1130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1B940D"/>
                </a:solidFill>
              </a:rPr>
              <a:t>20-day bandwidth</a:t>
            </a:r>
            <a:endParaRPr b="1">
              <a:solidFill>
                <a:srgbClr val="1B940D"/>
              </a:solidFill>
            </a:endParaRPr>
          </a:p>
        </p:txBody>
      </p:sp>
      <p:sp>
        <p:nvSpPr>
          <p:cNvPr id="195" name="Google Shape;195;p22"/>
          <p:cNvSpPr/>
          <p:nvPr/>
        </p:nvSpPr>
        <p:spPr>
          <a:xfrm>
            <a:off x="4280207" y="3568693"/>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4280209" y="4069160"/>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3"/>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202" name="Google Shape;202;p23"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203" name="Google Shape;203;p23"/>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Designing the ITS</a:t>
            </a:r>
            <a:endParaRPr sz="2400" b="1" i="0" u="none" strike="noStrike" cap="none">
              <a:solidFill>
                <a:srgbClr val="FFFFFF"/>
              </a:solidFill>
              <a:latin typeface="Arial"/>
              <a:ea typeface="Arial"/>
              <a:cs typeface="Arial"/>
              <a:sym typeface="Arial"/>
            </a:endParaRPr>
          </a:p>
        </p:txBody>
      </p:sp>
      <p:sp>
        <p:nvSpPr>
          <p:cNvPr id="204" name="Google Shape;204;p23"/>
          <p:cNvSpPr/>
          <p:nvPr/>
        </p:nvSpPr>
        <p:spPr>
          <a:xfrm>
            <a:off x="370875" y="1091125"/>
            <a:ext cx="2287200" cy="593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rPr>
              <a:t>Time = The day</a:t>
            </a:r>
            <a:endParaRPr sz="2000">
              <a:solidFill>
                <a:schemeClr val="lt1"/>
              </a:solidFill>
            </a:endParaRPr>
          </a:p>
        </p:txBody>
      </p:sp>
      <p:sp>
        <p:nvSpPr>
          <p:cNvPr id="205" name="Google Shape;205;p23"/>
          <p:cNvSpPr/>
          <p:nvPr/>
        </p:nvSpPr>
        <p:spPr>
          <a:xfrm>
            <a:off x="370875" y="1684525"/>
            <a:ext cx="4550400" cy="593400"/>
          </a:xfrm>
          <a:prstGeom prst="roundRect">
            <a:avLst>
              <a:gd name="adj" fmla="val 16667"/>
            </a:avLst>
          </a:prstGeom>
          <a:solidFill>
            <a:srgbClr val="1B94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rPr>
              <a:t>Exposed = 0 if Control, 1 if Treatment</a:t>
            </a:r>
            <a:endParaRPr sz="2000">
              <a:solidFill>
                <a:schemeClr val="lt1"/>
              </a:solidFill>
            </a:endParaRPr>
          </a:p>
        </p:txBody>
      </p:sp>
      <p:sp>
        <p:nvSpPr>
          <p:cNvPr id="206" name="Google Shape;206;p23"/>
          <p:cNvSpPr/>
          <p:nvPr/>
        </p:nvSpPr>
        <p:spPr>
          <a:xfrm>
            <a:off x="370875" y="2275050"/>
            <a:ext cx="6162900" cy="593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rPr>
              <a:t>Interrupted = 0 if before Treatment/Placebo, 1 if after</a:t>
            </a:r>
            <a:endParaRPr sz="2000">
              <a:solidFill>
                <a:schemeClr val="lt1"/>
              </a:solidFill>
            </a:endParaRPr>
          </a:p>
        </p:txBody>
      </p:sp>
      <p:sp>
        <p:nvSpPr>
          <p:cNvPr id="207" name="Google Shape;207;p23"/>
          <p:cNvSpPr/>
          <p:nvPr/>
        </p:nvSpPr>
        <p:spPr>
          <a:xfrm>
            <a:off x="370875" y="2868450"/>
            <a:ext cx="4791300" cy="593400"/>
          </a:xfrm>
          <a:prstGeom prst="roundRect">
            <a:avLst>
              <a:gd name="adj" fmla="val 16667"/>
            </a:avLst>
          </a:prstGeom>
          <a:solidFill>
            <a:srgbClr val="1B94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rPr>
              <a:t>Interaction Terms = Incremental effects</a:t>
            </a:r>
            <a:endParaRPr sz="2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10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
                                        </p:tgtEl>
                                        <p:attrNameLst>
                                          <p:attrName>style.visibility</p:attrName>
                                        </p:attrNameLst>
                                      </p:cBhvr>
                                      <p:to>
                                        <p:strVal val="visible"/>
                                      </p:to>
                                    </p:set>
                                    <p:animEffect transition="in" filter="fade">
                                      <p:cBhvr>
                                        <p:cTn id="17" dur="1000"/>
                                        <p:tgtEl>
                                          <p:spTgt spid="2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
                                        </p:tgtEl>
                                        <p:attrNameLst>
                                          <p:attrName>style.visibility</p:attrName>
                                        </p:attrNameLst>
                                      </p:cBhvr>
                                      <p:to>
                                        <p:strVal val="visible"/>
                                      </p:to>
                                    </p:set>
                                    <p:animEffect transition="in" filter="fade">
                                      <p:cBhvr>
                                        <p:cTn id="22"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4"/>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213" name="Google Shape;213;p24"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214" name="Google Shape;214;p24"/>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Interpreting ITS</a:t>
            </a:r>
            <a:endParaRPr sz="2400" b="1" i="0" u="none" strike="noStrike" cap="none">
              <a:solidFill>
                <a:srgbClr val="FFFFFF"/>
              </a:solidFill>
              <a:latin typeface="Arial"/>
              <a:ea typeface="Arial"/>
              <a:cs typeface="Arial"/>
              <a:sym typeface="Arial"/>
            </a:endParaRPr>
          </a:p>
        </p:txBody>
      </p:sp>
      <p:graphicFrame>
        <p:nvGraphicFramePr>
          <p:cNvPr id="215" name="Google Shape;215;p24"/>
          <p:cNvGraphicFramePr/>
          <p:nvPr/>
        </p:nvGraphicFramePr>
        <p:xfrm>
          <a:off x="0" y="1014800"/>
          <a:ext cx="3000000" cy="3000000"/>
        </p:xfrm>
        <a:graphic>
          <a:graphicData uri="http://schemas.openxmlformats.org/drawingml/2006/table">
            <a:tbl>
              <a:tblPr>
                <a:noFill/>
                <a:tableStyleId>{4853A05D-9A31-41BD-95A9-FA2F413F82B5}</a:tableStyleId>
              </a:tblPr>
              <a:tblGrid>
                <a:gridCol w="2821625">
                  <a:extLst>
                    <a:ext uri="{9D8B030D-6E8A-4147-A177-3AD203B41FA5}">
                      <a16:colId xmlns:a16="http://schemas.microsoft.com/office/drawing/2014/main" val="20000"/>
                    </a:ext>
                  </a:extLst>
                </a:gridCol>
                <a:gridCol w="6322375">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 b="1"/>
                        <a:t>Feature</a:t>
                      </a:r>
                      <a:endParaRPr b="1"/>
                    </a:p>
                  </a:txBody>
                  <a:tcPr marL="91425" marR="91425" marT="91425" marB="91425">
                    <a:solidFill>
                      <a:schemeClr val="lt2"/>
                    </a:solidFill>
                  </a:tcPr>
                </a:tc>
                <a:tc>
                  <a:txBody>
                    <a:bodyPr/>
                    <a:lstStyle/>
                    <a:p>
                      <a:pPr marL="0" lvl="0" indent="0" algn="ctr" rtl="0">
                        <a:spcBef>
                          <a:spcPts val="0"/>
                        </a:spcBef>
                        <a:spcAft>
                          <a:spcPts val="0"/>
                        </a:spcAft>
                        <a:buNone/>
                      </a:pPr>
                      <a:r>
                        <a:rPr lang="en" b="1"/>
                        <a:t>Meaning</a:t>
                      </a:r>
                      <a:endParaRPr b="1"/>
                    </a:p>
                  </a:txBody>
                  <a:tcPr marL="91425" marR="91425" marT="91425" marB="91425">
                    <a:solidFill>
                      <a:schemeClr val="lt2"/>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const</a:t>
                      </a:r>
                      <a:endParaRPr/>
                    </a:p>
                  </a:txBody>
                  <a:tcPr marL="91425" marR="91425" marT="91425" marB="91425"/>
                </a:tc>
                <a:tc>
                  <a:txBody>
                    <a:bodyPr/>
                    <a:lstStyle/>
                    <a:p>
                      <a:pPr marL="0" lvl="0" indent="0" algn="l" rtl="0">
                        <a:spcBef>
                          <a:spcPts val="0"/>
                        </a:spcBef>
                        <a:spcAft>
                          <a:spcPts val="0"/>
                        </a:spcAft>
                        <a:buNone/>
                      </a:pPr>
                      <a:r>
                        <a:rPr lang="en"/>
                        <a:t>The pre-treatment baseline for the control group</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The pre-treatment trend for the control group</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exposed</a:t>
                      </a:r>
                      <a:endParaRPr/>
                    </a:p>
                  </a:txBody>
                  <a:tcPr marL="91425" marR="91425" marT="91425" marB="91425"/>
                </a:tc>
                <a:tc>
                  <a:txBody>
                    <a:bodyPr/>
                    <a:lstStyle/>
                    <a:p>
                      <a:pPr marL="0" lvl="0" indent="0" algn="l" rtl="0">
                        <a:spcBef>
                          <a:spcPts val="0"/>
                        </a:spcBef>
                        <a:spcAft>
                          <a:spcPts val="0"/>
                        </a:spcAft>
                        <a:buNone/>
                      </a:pPr>
                      <a:r>
                        <a:rPr lang="en"/>
                        <a:t>The incremental baseline for the treatment group</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t>interrupted</a:t>
                      </a:r>
                      <a:endParaRPr/>
                    </a:p>
                  </a:txBody>
                  <a:tcPr marL="91425" marR="91425" marT="91425" marB="91425"/>
                </a:tc>
                <a:tc>
                  <a:txBody>
                    <a:bodyPr/>
                    <a:lstStyle/>
                    <a:p>
                      <a:pPr marL="0" lvl="0" indent="0" algn="l" rtl="0">
                        <a:spcBef>
                          <a:spcPts val="0"/>
                        </a:spcBef>
                        <a:spcAft>
                          <a:spcPts val="0"/>
                        </a:spcAft>
                        <a:buNone/>
                      </a:pPr>
                      <a:r>
                        <a:rPr lang="en"/>
                        <a:t>The incremental baseline after treatment/placebo administration</a:t>
                      </a:r>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t>time_x_exposed</a:t>
                      </a:r>
                      <a:endParaRPr/>
                    </a:p>
                  </a:txBody>
                  <a:tcPr marL="91425" marR="91425" marT="91425" marB="91425"/>
                </a:tc>
                <a:tc>
                  <a:txBody>
                    <a:bodyPr/>
                    <a:lstStyle/>
                    <a:p>
                      <a:pPr marL="0" lvl="0" indent="0" algn="l" rtl="0">
                        <a:spcBef>
                          <a:spcPts val="0"/>
                        </a:spcBef>
                        <a:spcAft>
                          <a:spcPts val="0"/>
                        </a:spcAft>
                        <a:buNone/>
                      </a:pPr>
                      <a:r>
                        <a:rPr lang="en"/>
                        <a:t>The incremental trend for the treatment group</a:t>
                      </a:r>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a:t>time_x_interrupted</a:t>
                      </a:r>
                      <a:endParaRPr/>
                    </a:p>
                  </a:txBody>
                  <a:tcPr marL="91425" marR="91425" marT="91425" marB="91425"/>
                </a:tc>
                <a:tc>
                  <a:txBody>
                    <a:bodyPr/>
                    <a:lstStyle/>
                    <a:p>
                      <a:pPr marL="0" lvl="0" indent="0" algn="l" rtl="0">
                        <a:spcBef>
                          <a:spcPts val="0"/>
                        </a:spcBef>
                        <a:spcAft>
                          <a:spcPts val="0"/>
                        </a:spcAft>
                        <a:buNone/>
                      </a:pPr>
                      <a:r>
                        <a:rPr lang="en"/>
                        <a:t>The incremental trend after treatment/placebo administration</a:t>
                      </a:r>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b="1"/>
                        <a:t>exposed_x_interrupted</a:t>
                      </a:r>
                      <a:endParaRPr b="1"/>
                    </a:p>
                  </a:txBody>
                  <a:tcPr marL="91425" marR="91425" marT="91425" marB="91425"/>
                </a:tc>
                <a:tc>
                  <a:txBody>
                    <a:bodyPr/>
                    <a:lstStyle/>
                    <a:p>
                      <a:pPr marL="0" lvl="0" indent="0" algn="l" rtl="0">
                        <a:spcBef>
                          <a:spcPts val="0"/>
                        </a:spcBef>
                        <a:spcAft>
                          <a:spcPts val="0"/>
                        </a:spcAft>
                        <a:buNone/>
                      </a:pPr>
                      <a:r>
                        <a:rPr lang="en" b="1"/>
                        <a:t>The incremental baseline after treatment/placebo administration</a:t>
                      </a:r>
                      <a:endParaRPr b="1"/>
                    </a:p>
                  </a:txBody>
                  <a:tcPr marL="91425" marR="91425" marT="91425" marB="91425"/>
                </a:tc>
                <a:extLst>
                  <a:ext uri="{0D108BD9-81ED-4DB2-BD59-A6C34878D82A}">
                    <a16:rowId xmlns:a16="http://schemas.microsoft.com/office/drawing/2014/main" val="10007"/>
                  </a:ext>
                </a:extLst>
              </a:tr>
              <a:tr h="609575">
                <a:tc>
                  <a:txBody>
                    <a:bodyPr/>
                    <a:lstStyle/>
                    <a:p>
                      <a:pPr marL="0" lvl="0" indent="0" algn="l" rtl="0">
                        <a:spcBef>
                          <a:spcPts val="0"/>
                        </a:spcBef>
                        <a:spcAft>
                          <a:spcPts val="0"/>
                        </a:spcAft>
                        <a:buNone/>
                      </a:pPr>
                      <a:r>
                        <a:rPr lang="en"/>
                        <a:t>time_x_exposed_x_interrupted</a:t>
                      </a:r>
                      <a:endParaRPr/>
                    </a:p>
                  </a:txBody>
                  <a:tcPr marL="91425" marR="91425" marT="91425" marB="91425"/>
                </a:tc>
                <a:tc>
                  <a:txBody>
                    <a:bodyPr/>
                    <a:lstStyle/>
                    <a:p>
                      <a:pPr marL="0" lvl="0" indent="0" algn="l" rtl="0">
                        <a:spcBef>
                          <a:spcPts val="0"/>
                        </a:spcBef>
                        <a:spcAft>
                          <a:spcPts val="0"/>
                        </a:spcAft>
                        <a:buNone/>
                      </a:pPr>
                      <a:r>
                        <a:rPr lang="en"/>
                        <a:t>The incremental trend for the treatment group after treatment administration</a:t>
                      </a: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5"/>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221" name="Google Shape;221;p25"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222" name="Google Shape;222;p25"/>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Interpreting ITS</a:t>
            </a:r>
            <a:endParaRPr sz="2400" b="1" i="0" u="none" strike="noStrike" cap="none">
              <a:solidFill>
                <a:srgbClr val="FFFFFF"/>
              </a:solidFill>
              <a:latin typeface="Arial"/>
              <a:ea typeface="Arial"/>
              <a:cs typeface="Arial"/>
              <a:sym typeface="Arial"/>
            </a:endParaRPr>
          </a:p>
        </p:txBody>
      </p:sp>
      <p:sp>
        <p:nvSpPr>
          <p:cNvPr id="223" name="Google Shape;223;p25"/>
          <p:cNvSpPr txBox="1"/>
          <p:nvPr/>
        </p:nvSpPr>
        <p:spPr>
          <a:xfrm>
            <a:off x="0" y="878550"/>
            <a:ext cx="9144000" cy="646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b="1">
                <a:solidFill>
                  <a:schemeClr val="dk1"/>
                </a:solidFill>
                <a:highlight>
                  <a:srgbClr val="FFFFFF"/>
                </a:highlight>
                <a:latin typeface="Helvetica Neue"/>
                <a:ea typeface="Helvetica Neue"/>
                <a:cs typeface="Helvetica Neue"/>
                <a:sym typeface="Helvetica Neue"/>
              </a:rPr>
              <a:t>Effect Size</a:t>
            </a:r>
            <a:endParaRPr sz="1200" b="1">
              <a:solidFill>
                <a:schemeClr val="dk1"/>
              </a:solidFill>
              <a:highlight>
                <a:srgbClr val="FFFFFF"/>
              </a:highlight>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 sz="1200" i="1">
                <a:solidFill>
                  <a:schemeClr val="dk1"/>
                </a:solidFill>
                <a:highlight>
                  <a:srgbClr val="FFFFFF"/>
                </a:highlight>
                <a:latin typeface="Helvetica Neue"/>
                <a:ea typeface="Helvetica Neue"/>
                <a:cs typeface="Helvetica Neue"/>
                <a:sym typeface="Helvetica Neue"/>
              </a:rPr>
              <a:t>exposed_x_interrupted</a:t>
            </a:r>
            <a:r>
              <a:rPr lang="en" sz="1200">
                <a:solidFill>
                  <a:schemeClr val="dk1"/>
                </a:solidFill>
                <a:highlight>
                  <a:srgbClr val="FFFFFF"/>
                </a:highlight>
                <a:latin typeface="Helvetica Neue"/>
                <a:ea typeface="Helvetica Neue"/>
                <a:cs typeface="Helvetica Neue"/>
                <a:sym typeface="Helvetica Neue"/>
              </a:rPr>
              <a:t>   </a:t>
            </a:r>
            <a:r>
              <a:rPr lang="en" sz="1200" b="1">
                <a:solidFill>
                  <a:schemeClr val="dk1"/>
                </a:solidFill>
                <a:highlight>
                  <a:srgbClr val="FFFFFF"/>
                </a:highlight>
                <a:latin typeface="Helvetica Neue"/>
                <a:ea typeface="Helvetica Neue"/>
                <a:cs typeface="Helvetica Neue"/>
                <a:sym typeface="Helvetica Neue"/>
              </a:rPr>
              <a:t>=</a:t>
            </a:r>
            <a:r>
              <a:rPr lang="en" sz="1200">
                <a:solidFill>
                  <a:schemeClr val="dk1"/>
                </a:solidFill>
                <a:highlight>
                  <a:srgbClr val="FFFFFF"/>
                </a:highlight>
                <a:latin typeface="Helvetica Neue"/>
                <a:ea typeface="Helvetica Neue"/>
                <a:cs typeface="Helvetica Neue"/>
                <a:sym typeface="Helvetica Neue"/>
              </a:rPr>
              <a:t>   The effect size from applying the treatment.</a:t>
            </a:r>
            <a:endParaRPr sz="1200">
              <a:solidFill>
                <a:schemeClr val="dk1"/>
              </a:solidFill>
              <a:highlight>
                <a:srgbClr val="FFFFFF"/>
              </a:highlight>
              <a:latin typeface="Helvetica Neue"/>
              <a:ea typeface="Helvetica Neue"/>
              <a:cs typeface="Helvetica Neue"/>
              <a:sym typeface="Helvetica Neue"/>
            </a:endParaRPr>
          </a:p>
        </p:txBody>
      </p:sp>
      <p:sp>
        <p:nvSpPr>
          <p:cNvPr id="224" name="Google Shape;224;p25"/>
          <p:cNvSpPr txBox="1"/>
          <p:nvPr/>
        </p:nvSpPr>
        <p:spPr>
          <a:xfrm>
            <a:off x="0" y="3312750"/>
            <a:ext cx="9144000" cy="147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b="1">
                <a:solidFill>
                  <a:schemeClr val="dk1"/>
                </a:solidFill>
                <a:highlight>
                  <a:srgbClr val="FFFFFF"/>
                </a:highlight>
                <a:latin typeface="Helvetica Neue"/>
                <a:ea typeface="Helvetica Neue"/>
                <a:cs typeface="Helvetica Neue"/>
                <a:sym typeface="Helvetica Neue"/>
              </a:rPr>
              <a:t>Trends</a:t>
            </a:r>
            <a:endParaRPr sz="1200" b="1">
              <a:solidFill>
                <a:schemeClr val="dk1"/>
              </a:solidFill>
              <a:highlight>
                <a:srgbClr val="FFFFFF"/>
              </a:highlight>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 sz="1200" i="1">
                <a:solidFill>
                  <a:schemeClr val="dk1"/>
                </a:solidFill>
                <a:highlight>
                  <a:srgbClr val="FFFFFF"/>
                </a:highlight>
                <a:latin typeface="Helvetica Neue"/>
                <a:ea typeface="Helvetica Neue"/>
                <a:cs typeface="Helvetica Neue"/>
                <a:sym typeface="Helvetica Neue"/>
              </a:rPr>
              <a:t>time</a:t>
            </a:r>
            <a:r>
              <a:rPr lang="en" sz="1200">
                <a:solidFill>
                  <a:schemeClr val="dk1"/>
                </a:solidFill>
                <a:highlight>
                  <a:srgbClr val="FFFFFF"/>
                </a:highlight>
                <a:latin typeface="Helvetica Neue"/>
                <a:ea typeface="Helvetica Neue"/>
                <a:cs typeface="Helvetica Neue"/>
                <a:sym typeface="Helvetica Neue"/>
              </a:rPr>
              <a:t>   </a:t>
            </a:r>
            <a:r>
              <a:rPr lang="en" sz="1200" b="1">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pre-treatment trend for the control group.</a:t>
            </a:r>
            <a:endParaRPr sz="1200">
              <a:solidFill>
                <a:schemeClr val="dk1"/>
              </a:solidFill>
              <a:highlight>
                <a:srgbClr val="FFFFFF"/>
              </a:highlight>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 sz="1200" i="1">
                <a:solidFill>
                  <a:schemeClr val="dk1"/>
                </a:solidFill>
                <a:highlight>
                  <a:srgbClr val="FFFFFF"/>
                </a:highlight>
                <a:latin typeface="Helvetica Neue"/>
                <a:ea typeface="Helvetica Neue"/>
                <a:cs typeface="Helvetica Neue"/>
                <a:sym typeface="Helvetica Neue"/>
              </a:rPr>
              <a:t>time</a:t>
            </a:r>
            <a:r>
              <a:rPr lang="en" sz="1200">
                <a:solidFill>
                  <a:schemeClr val="dk1"/>
                </a:solidFill>
                <a:highlight>
                  <a:srgbClr val="FFFFFF"/>
                </a:highlight>
                <a:latin typeface="Helvetica Neue"/>
                <a:ea typeface="Helvetica Neue"/>
                <a:cs typeface="Helvetica Neue"/>
                <a:sym typeface="Helvetica Neue"/>
              </a:rPr>
              <a:t> + </a:t>
            </a:r>
            <a:r>
              <a:rPr lang="en" sz="1200" i="1">
                <a:solidFill>
                  <a:schemeClr val="dk1"/>
                </a:solidFill>
                <a:highlight>
                  <a:srgbClr val="FFFFFF"/>
                </a:highlight>
                <a:latin typeface="Helvetica Neue"/>
                <a:ea typeface="Helvetica Neue"/>
                <a:cs typeface="Helvetica Neue"/>
                <a:sym typeface="Helvetica Neue"/>
              </a:rPr>
              <a:t>time_x_exposed  </a:t>
            </a:r>
            <a:r>
              <a:rPr lang="en" sz="1200">
                <a:solidFill>
                  <a:schemeClr val="dk1"/>
                </a:solidFill>
                <a:highlight>
                  <a:srgbClr val="FFFFFF"/>
                </a:highlight>
                <a:latin typeface="Helvetica Neue"/>
                <a:ea typeface="Helvetica Neue"/>
                <a:cs typeface="Helvetica Neue"/>
                <a:sym typeface="Helvetica Neue"/>
              </a:rPr>
              <a:t> </a:t>
            </a:r>
            <a:r>
              <a:rPr lang="en" sz="1200" b="1">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pre-treatment trend for the treatment group.</a:t>
            </a:r>
            <a:endParaRPr sz="1200">
              <a:solidFill>
                <a:schemeClr val="dk1"/>
              </a:solidFill>
              <a:highlight>
                <a:srgbClr val="FFFFFF"/>
              </a:highlight>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 sz="1200" i="1">
                <a:solidFill>
                  <a:schemeClr val="dk1"/>
                </a:solidFill>
                <a:highlight>
                  <a:srgbClr val="FFFFFF"/>
                </a:highlight>
                <a:latin typeface="Helvetica Neue"/>
                <a:ea typeface="Helvetica Neue"/>
                <a:cs typeface="Helvetica Neue"/>
                <a:sym typeface="Helvetica Neue"/>
              </a:rPr>
              <a:t>time</a:t>
            </a:r>
            <a:r>
              <a:rPr lang="en" sz="1200">
                <a:solidFill>
                  <a:schemeClr val="dk1"/>
                </a:solidFill>
                <a:highlight>
                  <a:srgbClr val="FFFFFF"/>
                </a:highlight>
                <a:latin typeface="Helvetica Neue"/>
                <a:ea typeface="Helvetica Neue"/>
                <a:cs typeface="Helvetica Neue"/>
                <a:sym typeface="Helvetica Neue"/>
              </a:rPr>
              <a:t> + </a:t>
            </a:r>
            <a:r>
              <a:rPr lang="en" sz="1200" i="1">
                <a:solidFill>
                  <a:schemeClr val="dk1"/>
                </a:solidFill>
                <a:highlight>
                  <a:srgbClr val="FFFFFF"/>
                </a:highlight>
                <a:latin typeface="Helvetica Neue"/>
                <a:ea typeface="Helvetica Neue"/>
                <a:cs typeface="Helvetica Neue"/>
                <a:sym typeface="Helvetica Neue"/>
              </a:rPr>
              <a:t>time_x_interrupted  </a:t>
            </a:r>
            <a:r>
              <a:rPr lang="en" sz="1200">
                <a:solidFill>
                  <a:schemeClr val="dk1"/>
                </a:solidFill>
                <a:highlight>
                  <a:srgbClr val="FFFFFF"/>
                </a:highlight>
                <a:latin typeface="Helvetica Neue"/>
                <a:ea typeface="Helvetica Neue"/>
                <a:cs typeface="Helvetica Neue"/>
                <a:sym typeface="Helvetica Neue"/>
              </a:rPr>
              <a:t> </a:t>
            </a:r>
            <a:r>
              <a:rPr lang="en" sz="1200" b="1">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The post-treatment trend for the control group.</a:t>
            </a:r>
            <a:endParaRPr sz="1200">
              <a:solidFill>
                <a:schemeClr val="dk1"/>
              </a:solidFill>
              <a:highlight>
                <a:srgbClr val="FFFFFF"/>
              </a:highlight>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 sz="1200" i="1">
                <a:solidFill>
                  <a:schemeClr val="dk1"/>
                </a:solidFill>
                <a:highlight>
                  <a:srgbClr val="FFFFFF"/>
                </a:highlight>
                <a:latin typeface="Helvetica Neue"/>
                <a:ea typeface="Helvetica Neue"/>
                <a:cs typeface="Helvetica Neue"/>
                <a:sym typeface="Helvetica Neue"/>
              </a:rPr>
              <a:t>time</a:t>
            </a:r>
            <a:r>
              <a:rPr lang="en" sz="1200">
                <a:solidFill>
                  <a:schemeClr val="dk1"/>
                </a:solidFill>
                <a:highlight>
                  <a:srgbClr val="FFFFFF"/>
                </a:highlight>
                <a:latin typeface="Helvetica Neue"/>
                <a:ea typeface="Helvetica Neue"/>
                <a:cs typeface="Helvetica Neue"/>
                <a:sym typeface="Helvetica Neue"/>
              </a:rPr>
              <a:t> + </a:t>
            </a:r>
            <a:r>
              <a:rPr lang="en" sz="1200" i="1">
                <a:solidFill>
                  <a:schemeClr val="dk1"/>
                </a:solidFill>
                <a:highlight>
                  <a:srgbClr val="FFFFFF"/>
                </a:highlight>
                <a:latin typeface="Helvetica Neue"/>
                <a:ea typeface="Helvetica Neue"/>
                <a:cs typeface="Helvetica Neue"/>
                <a:sym typeface="Helvetica Neue"/>
              </a:rPr>
              <a:t>time_x_exposed</a:t>
            </a:r>
            <a:r>
              <a:rPr lang="en" sz="1200">
                <a:solidFill>
                  <a:schemeClr val="dk1"/>
                </a:solidFill>
                <a:highlight>
                  <a:srgbClr val="FFFFFF"/>
                </a:highlight>
                <a:latin typeface="Helvetica Neue"/>
                <a:ea typeface="Helvetica Neue"/>
                <a:cs typeface="Helvetica Neue"/>
                <a:sym typeface="Helvetica Neue"/>
              </a:rPr>
              <a:t> + </a:t>
            </a:r>
            <a:r>
              <a:rPr lang="en" sz="1200" i="1">
                <a:solidFill>
                  <a:schemeClr val="dk1"/>
                </a:solidFill>
                <a:highlight>
                  <a:srgbClr val="FFFFFF"/>
                </a:highlight>
                <a:latin typeface="Helvetica Neue"/>
                <a:ea typeface="Helvetica Neue"/>
                <a:cs typeface="Helvetica Neue"/>
                <a:sym typeface="Helvetica Neue"/>
              </a:rPr>
              <a:t>time_x_interrupted</a:t>
            </a:r>
            <a:r>
              <a:rPr lang="en" sz="1200">
                <a:solidFill>
                  <a:schemeClr val="dk1"/>
                </a:solidFill>
                <a:highlight>
                  <a:srgbClr val="FFFFFF"/>
                </a:highlight>
                <a:latin typeface="Helvetica Neue"/>
                <a:ea typeface="Helvetica Neue"/>
                <a:cs typeface="Helvetica Neue"/>
                <a:sym typeface="Helvetica Neue"/>
              </a:rPr>
              <a:t> + </a:t>
            </a:r>
            <a:r>
              <a:rPr lang="en" sz="1200" i="1">
                <a:solidFill>
                  <a:schemeClr val="dk1"/>
                </a:solidFill>
                <a:highlight>
                  <a:srgbClr val="FFFFFF"/>
                </a:highlight>
                <a:latin typeface="Helvetica Neue"/>
                <a:ea typeface="Helvetica Neue"/>
                <a:cs typeface="Helvetica Neue"/>
                <a:sym typeface="Helvetica Neue"/>
              </a:rPr>
              <a:t>time_x_exposed_interrupted  </a:t>
            </a:r>
            <a:r>
              <a:rPr lang="en" sz="1200">
                <a:solidFill>
                  <a:schemeClr val="dk1"/>
                </a:solidFill>
                <a:highlight>
                  <a:srgbClr val="FFFFFF"/>
                </a:highlight>
                <a:latin typeface="Helvetica Neue"/>
                <a:ea typeface="Helvetica Neue"/>
                <a:cs typeface="Helvetica Neue"/>
                <a:sym typeface="Helvetica Neue"/>
              </a:rPr>
              <a:t> </a:t>
            </a:r>
            <a:r>
              <a:rPr lang="en" sz="1200" b="1">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post-treatment trend for the treatment group.</a:t>
            </a:r>
            <a:endParaRPr/>
          </a:p>
        </p:txBody>
      </p:sp>
      <p:sp>
        <p:nvSpPr>
          <p:cNvPr id="225" name="Google Shape;225;p25"/>
          <p:cNvSpPr txBox="1"/>
          <p:nvPr/>
        </p:nvSpPr>
        <p:spPr>
          <a:xfrm>
            <a:off x="0" y="1680150"/>
            <a:ext cx="9144000" cy="147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b="1">
                <a:solidFill>
                  <a:schemeClr val="dk1"/>
                </a:solidFill>
                <a:highlight>
                  <a:srgbClr val="FFFFFF"/>
                </a:highlight>
                <a:latin typeface="Helvetica Neue"/>
                <a:ea typeface="Helvetica Neue"/>
                <a:cs typeface="Helvetica Neue"/>
                <a:sym typeface="Helvetica Neue"/>
              </a:rPr>
              <a:t>Baseline Values</a:t>
            </a:r>
            <a:endParaRPr sz="1200" b="1">
              <a:solidFill>
                <a:schemeClr val="dk1"/>
              </a:solidFill>
              <a:highlight>
                <a:srgbClr val="FFFFFF"/>
              </a:highlight>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 sz="1200" i="1">
                <a:solidFill>
                  <a:schemeClr val="dk1"/>
                </a:solidFill>
                <a:highlight>
                  <a:srgbClr val="FFFFFF"/>
                </a:highlight>
                <a:latin typeface="Helvetica Neue"/>
                <a:ea typeface="Helvetica Neue"/>
                <a:cs typeface="Helvetica Neue"/>
                <a:sym typeface="Helvetica Neue"/>
              </a:rPr>
              <a:t>const</a:t>
            </a:r>
            <a:r>
              <a:rPr lang="en" sz="1200">
                <a:solidFill>
                  <a:schemeClr val="dk1"/>
                </a:solidFill>
                <a:highlight>
                  <a:srgbClr val="FFFFFF"/>
                </a:highlight>
                <a:latin typeface="Helvetica Neue"/>
                <a:ea typeface="Helvetica Neue"/>
                <a:cs typeface="Helvetica Neue"/>
                <a:sym typeface="Helvetica Neue"/>
              </a:rPr>
              <a:t>   </a:t>
            </a:r>
            <a:r>
              <a:rPr lang="en" sz="1200" b="1">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pre-treatment baseline for the control group.</a:t>
            </a:r>
            <a:endParaRPr sz="1200">
              <a:solidFill>
                <a:schemeClr val="dk1"/>
              </a:solidFill>
              <a:highlight>
                <a:srgbClr val="FFFFFF"/>
              </a:highlight>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 sz="1200" i="1">
                <a:solidFill>
                  <a:schemeClr val="dk1"/>
                </a:solidFill>
                <a:highlight>
                  <a:srgbClr val="FFFFFF"/>
                </a:highlight>
                <a:latin typeface="Helvetica Neue"/>
                <a:ea typeface="Helvetica Neue"/>
                <a:cs typeface="Helvetica Neue"/>
                <a:sym typeface="Helvetica Neue"/>
              </a:rPr>
              <a:t>const</a:t>
            </a:r>
            <a:r>
              <a:rPr lang="en" sz="1200">
                <a:solidFill>
                  <a:schemeClr val="dk1"/>
                </a:solidFill>
                <a:highlight>
                  <a:srgbClr val="FFFFFF"/>
                </a:highlight>
                <a:latin typeface="Helvetica Neue"/>
                <a:ea typeface="Helvetica Neue"/>
                <a:cs typeface="Helvetica Neue"/>
                <a:sym typeface="Helvetica Neue"/>
              </a:rPr>
              <a:t> + </a:t>
            </a:r>
            <a:r>
              <a:rPr lang="en" sz="1200" i="1">
                <a:solidFill>
                  <a:schemeClr val="dk1"/>
                </a:solidFill>
                <a:highlight>
                  <a:srgbClr val="FFFFFF"/>
                </a:highlight>
                <a:latin typeface="Helvetica Neue"/>
                <a:ea typeface="Helvetica Neue"/>
                <a:cs typeface="Helvetica Neue"/>
                <a:sym typeface="Helvetica Neue"/>
              </a:rPr>
              <a:t>exposed</a:t>
            </a:r>
            <a:r>
              <a:rPr lang="en" sz="1200">
                <a:solidFill>
                  <a:schemeClr val="dk1"/>
                </a:solidFill>
                <a:highlight>
                  <a:srgbClr val="FFFFFF"/>
                </a:highlight>
                <a:latin typeface="Helvetica Neue"/>
                <a:ea typeface="Helvetica Neue"/>
                <a:cs typeface="Helvetica Neue"/>
                <a:sym typeface="Helvetica Neue"/>
              </a:rPr>
              <a:t>   </a:t>
            </a:r>
            <a:r>
              <a:rPr lang="en" sz="1200" b="1">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pre-treatment baseline for the treatment group.</a:t>
            </a:r>
            <a:endParaRPr sz="1200">
              <a:solidFill>
                <a:schemeClr val="dk1"/>
              </a:solidFill>
              <a:highlight>
                <a:srgbClr val="FFFFFF"/>
              </a:highlight>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 sz="1200" i="1">
                <a:solidFill>
                  <a:schemeClr val="dk1"/>
                </a:solidFill>
                <a:highlight>
                  <a:srgbClr val="FFFFFF"/>
                </a:highlight>
                <a:latin typeface="Helvetica Neue"/>
                <a:ea typeface="Helvetica Neue"/>
                <a:cs typeface="Helvetica Neue"/>
                <a:sym typeface="Helvetica Neue"/>
              </a:rPr>
              <a:t>const</a:t>
            </a:r>
            <a:r>
              <a:rPr lang="en" sz="1200">
                <a:solidFill>
                  <a:schemeClr val="dk1"/>
                </a:solidFill>
                <a:highlight>
                  <a:srgbClr val="FFFFFF"/>
                </a:highlight>
                <a:latin typeface="Helvetica Neue"/>
                <a:ea typeface="Helvetica Neue"/>
                <a:cs typeface="Helvetica Neue"/>
                <a:sym typeface="Helvetica Neue"/>
              </a:rPr>
              <a:t> + </a:t>
            </a:r>
            <a:r>
              <a:rPr lang="en" sz="1200" i="1">
                <a:solidFill>
                  <a:schemeClr val="dk1"/>
                </a:solidFill>
                <a:highlight>
                  <a:srgbClr val="FFFFFF"/>
                </a:highlight>
                <a:latin typeface="Helvetica Neue"/>
                <a:ea typeface="Helvetica Neue"/>
                <a:cs typeface="Helvetica Neue"/>
                <a:sym typeface="Helvetica Neue"/>
              </a:rPr>
              <a:t>interrupted</a:t>
            </a:r>
            <a:r>
              <a:rPr lang="en" sz="1200">
                <a:solidFill>
                  <a:schemeClr val="dk1"/>
                </a:solidFill>
                <a:highlight>
                  <a:srgbClr val="FFFFFF"/>
                </a:highlight>
                <a:latin typeface="Helvetica Neue"/>
                <a:ea typeface="Helvetica Neue"/>
                <a:cs typeface="Helvetica Neue"/>
                <a:sym typeface="Helvetica Neue"/>
              </a:rPr>
              <a:t>   </a:t>
            </a:r>
            <a:r>
              <a:rPr lang="en" sz="1200" b="1">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post-treatment baseline for the control group.</a:t>
            </a:r>
            <a:endParaRPr sz="1200">
              <a:solidFill>
                <a:schemeClr val="dk1"/>
              </a:solidFill>
              <a:highlight>
                <a:srgbClr val="FFFFFF"/>
              </a:highlight>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 sz="1200" i="1">
                <a:solidFill>
                  <a:schemeClr val="dk1"/>
                </a:solidFill>
                <a:highlight>
                  <a:srgbClr val="FFFFFF"/>
                </a:highlight>
                <a:latin typeface="Helvetica Neue"/>
                <a:ea typeface="Helvetica Neue"/>
                <a:cs typeface="Helvetica Neue"/>
                <a:sym typeface="Helvetica Neue"/>
              </a:rPr>
              <a:t>const</a:t>
            </a:r>
            <a:r>
              <a:rPr lang="en" sz="1200">
                <a:solidFill>
                  <a:schemeClr val="dk1"/>
                </a:solidFill>
                <a:highlight>
                  <a:srgbClr val="FFFFFF"/>
                </a:highlight>
                <a:latin typeface="Helvetica Neue"/>
                <a:ea typeface="Helvetica Neue"/>
                <a:cs typeface="Helvetica Neue"/>
                <a:sym typeface="Helvetica Neue"/>
              </a:rPr>
              <a:t> + </a:t>
            </a:r>
            <a:r>
              <a:rPr lang="en" sz="1200" i="1">
                <a:solidFill>
                  <a:schemeClr val="dk1"/>
                </a:solidFill>
                <a:highlight>
                  <a:srgbClr val="FFFFFF"/>
                </a:highlight>
                <a:latin typeface="Helvetica Neue"/>
                <a:ea typeface="Helvetica Neue"/>
                <a:cs typeface="Helvetica Neue"/>
                <a:sym typeface="Helvetica Neue"/>
              </a:rPr>
              <a:t>interrupted</a:t>
            </a:r>
            <a:r>
              <a:rPr lang="en" sz="1200">
                <a:solidFill>
                  <a:schemeClr val="dk1"/>
                </a:solidFill>
                <a:highlight>
                  <a:srgbClr val="FFFFFF"/>
                </a:highlight>
                <a:latin typeface="Helvetica Neue"/>
                <a:ea typeface="Helvetica Neue"/>
                <a:cs typeface="Helvetica Neue"/>
                <a:sym typeface="Helvetica Neue"/>
              </a:rPr>
              <a:t> + </a:t>
            </a:r>
            <a:r>
              <a:rPr lang="en" sz="1200" i="1">
                <a:solidFill>
                  <a:schemeClr val="dk1"/>
                </a:solidFill>
                <a:highlight>
                  <a:srgbClr val="FFFFFF"/>
                </a:highlight>
                <a:latin typeface="Helvetica Neue"/>
                <a:ea typeface="Helvetica Neue"/>
                <a:cs typeface="Helvetica Neue"/>
                <a:sym typeface="Helvetica Neue"/>
              </a:rPr>
              <a:t>exposed</a:t>
            </a:r>
            <a:r>
              <a:rPr lang="en" sz="1200">
                <a:solidFill>
                  <a:schemeClr val="dk1"/>
                </a:solidFill>
                <a:highlight>
                  <a:srgbClr val="FFFFFF"/>
                </a:highlight>
                <a:latin typeface="Helvetica Neue"/>
                <a:ea typeface="Helvetica Neue"/>
                <a:cs typeface="Helvetica Neue"/>
                <a:sym typeface="Helvetica Neue"/>
              </a:rPr>
              <a:t>   </a:t>
            </a:r>
            <a:r>
              <a:rPr lang="en" sz="1200" b="1">
                <a:solidFill>
                  <a:schemeClr val="dk1"/>
                </a:solidFill>
                <a:highlight>
                  <a:srgbClr val="FFFFFF"/>
                </a:highlight>
                <a:latin typeface="Helvetica Neue"/>
                <a:ea typeface="Helvetica Neue"/>
                <a:cs typeface="Helvetica Neue"/>
                <a:sym typeface="Helvetica Neue"/>
              </a:rPr>
              <a:t>=</a:t>
            </a:r>
            <a:r>
              <a:rPr lang="en" sz="1200">
                <a:solidFill>
                  <a:schemeClr val="dk1"/>
                </a:solidFill>
                <a:highlight>
                  <a:srgbClr val="FFFFFF"/>
                </a:highlight>
                <a:latin typeface="Helvetica Neue"/>
                <a:ea typeface="Helvetica Neue"/>
                <a:cs typeface="Helvetica Neue"/>
                <a:sym typeface="Helvetica Neue"/>
              </a:rPr>
              <a:t>   The post-treatment baseline for the treatment group.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fade">
                                      <p:cBhvr>
                                        <p:cTn id="12" dur="1000"/>
                                        <p:tgtEl>
                                          <p:spTgt spid="2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4"/>
                                        </p:tgtEl>
                                        <p:attrNameLst>
                                          <p:attrName>style.visibility</p:attrName>
                                        </p:attrNameLst>
                                      </p:cBhvr>
                                      <p:to>
                                        <p:strVal val="visible"/>
                                      </p:to>
                                    </p:set>
                                    <p:animEffect transition="in" filter="fade">
                                      <p:cBhvr>
                                        <p:cTn id="17" dur="10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6"/>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231" name="Google Shape;231;p26"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232" name="Google Shape;232;p26"/>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Sensitivity Analysis</a:t>
            </a:r>
            <a:endParaRPr sz="2400" b="1" i="0" u="none" strike="noStrike" cap="none">
              <a:solidFill>
                <a:srgbClr val="FFFFFF"/>
              </a:solidFill>
              <a:latin typeface="Arial"/>
              <a:ea typeface="Arial"/>
              <a:cs typeface="Arial"/>
              <a:sym typeface="Arial"/>
            </a:endParaRPr>
          </a:p>
        </p:txBody>
      </p:sp>
      <p:sp>
        <p:nvSpPr>
          <p:cNvPr id="233" name="Google Shape;233;p26"/>
          <p:cNvSpPr/>
          <p:nvPr/>
        </p:nvSpPr>
        <p:spPr>
          <a:xfrm>
            <a:off x="311150" y="1422600"/>
            <a:ext cx="3197400" cy="831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What if I picked the wrong number of days?</a:t>
            </a:r>
            <a:endParaRPr sz="2000">
              <a:solidFill>
                <a:schemeClr val="lt1"/>
              </a:solidFill>
            </a:endParaRPr>
          </a:p>
        </p:txBody>
      </p:sp>
      <p:sp>
        <p:nvSpPr>
          <p:cNvPr id="234" name="Google Shape;234;p26"/>
          <p:cNvSpPr/>
          <p:nvPr/>
        </p:nvSpPr>
        <p:spPr>
          <a:xfrm>
            <a:off x="2709700" y="2105300"/>
            <a:ext cx="3197400" cy="1140000"/>
          </a:xfrm>
          <a:prstGeom prst="roundRect">
            <a:avLst>
              <a:gd name="adj" fmla="val 16667"/>
            </a:avLst>
          </a:prstGeom>
          <a:solidFill>
            <a:srgbClr val="1B940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How would my analysis look like if I had used a different bandwidth?</a:t>
            </a:r>
            <a:endParaRPr sz="2000">
              <a:solidFill>
                <a:schemeClr val="lt1"/>
              </a:solidFill>
            </a:endParaRPr>
          </a:p>
        </p:txBody>
      </p:sp>
      <p:sp>
        <p:nvSpPr>
          <p:cNvPr id="235" name="Google Shape;235;p26"/>
          <p:cNvSpPr/>
          <p:nvPr/>
        </p:nvSpPr>
        <p:spPr>
          <a:xfrm>
            <a:off x="5486575" y="2974400"/>
            <a:ext cx="3197400" cy="831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Let’s plot the coefficients over all bandwidths</a:t>
            </a:r>
            <a:endParaRPr sz="2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1000"/>
                                        <p:tgtEl>
                                          <p:spTgt spid="2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5"/>
                                        </p:tgtEl>
                                        <p:attrNameLst>
                                          <p:attrName>style.visibility</p:attrName>
                                        </p:attrNameLst>
                                      </p:cBhvr>
                                      <p:to>
                                        <p:strVal val="visible"/>
                                      </p:to>
                                    </p:set>
                                    <p:animEffect transition="in" filter="fade">
                                      <p:cBhvr>
                                        <p:cTn id="17"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7"/>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241" name="Google Shape;241;p27"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242" name="Google Shape;242;p27"/>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Falsification (Placebo) Tests</a:t>
            </a:r>
            <a:endParaRPr sz="2400" b="1" i="0" u="none" strike="noStrike" cap="none">
              <a:solidFill>
                <a:srgbClr val="FFFFFF"/>
              </a:solidFill>
              <a:latin typeface="Arial"/>
              <a:ea typeface="Arial"/>
              <a:cs typeface="Arial"/>
              <a:sym typeface="Arial"/>
            </a:endParaRPr>
          </a:p>
        </p:txBody>
      </p:sp>
      <p:pic>
        <p:nvPicPr>
          <p:cNvPr id="243" name="Google Shape;243;p27"/>
          <p:cNvPicPr preferRelativeResize="0"/>
          <p:nvPr/>
        </p:nvPicPr>
        <p:blipFill>
          <a:blip r:embed="rId5">
            <a:alphaModFix/>
          </a:blip>
          <a:stretch>
            <a:fillRect/>
          </a:stretch>
        </p:blipFill>
        <p:spPr>
          <a:xfrm>
            <a:off x="152400" y="3060951"/>
            <a:ext cx="2991004" cy="1912525"/>
          </a:xfrm>
          <a:prstGeom prst="rect">
            <a:avLst/>
          </a:prstGeom>
          <a:noFill/>
          <a:ln>
            <a:noFill/>
          </a:ln>
        </p:spPr>
      </p:pic>
      <p:pic>
        <p:nvPicPr>
          <p:cNvPr id="244" name="Google Shape;244;p27"/>
          <p:cNvPicPr preferRelativeResize="0"/>
          <p:nvPr/>
        </p:nvPicPr>
        <p:blipFill>
          <a:blip r:embed="rId6">
            <a:alphaModFix/>
          </a:blip>
          <a:stretch>
            <a:fillRect/>
          </a:stretch>
        </p:blipFill>
        <p:spPr>
          <a:xfrm>
            <a:off x="6131100" y="870900"/>
            <a:ext cx="2942102" cy="1912525"/>
          </a:xfrm>
          <a:prstGeom prst="rect">
            <a:avLst/>
          </a:prstGeom>
          <a:noFill/>
          <a:ln>
            <a:noFill/>
          </a:ln>
        </p:spPr>
      </p:pic>
      <p:pic>
        <p:nvPicPr>
          <p:cNvPr id="245" name="Google Shape;245;p27"/>
          <p:cNvPicPr preferRelativeResize="0"/>
          <p:nvPr/>
        </p:nvPicPr>
        <p:blipFill>
          <a:blip r:embed="rId7">
            <a:alphaModFix/>
          </a:blip>
          <a:stretch>
            <a:fillRect/>
          </a:stretch>
        </p:blipFill>
        <p:spPr>
          <a:xfrm>
            <a:off x="3076500" y="870900"/>
            <a:ext cx="2990999" cy="1912547"/>
          </a:xfrm>
          <a:prstGeom prst="rect">
            <a:avLst/>
          </a:prstGeom>
          <a:noFill/>
          <a:ln>
            <a:noFill/>
          </a:ln>
        </p:spPr>
      </p:pic>
      <p:pic>
        <p:nvPicPr>
          <p:cNvPr id="246" name="Google Shape;246;p27"/>
          <p:cNvPicPr preferRelativeResize="0"/>
          <p:nvPr/>
        </p:nvPicPr>
        <p:blipFill>
          <a:blip r:embed="rId8">
            <a:alphaModFix/>
          </a:blip>
          <a:stretch>
            <a:fillRect/>
          </a:stretch>
        </p:blipFill>
        <p:spPr>
          <a:xfrm>
            <a:off x="3164550" y="3060948"/>
            <a:ext cx="2942100" cy="1912515"/>
          </a:xfrm>
          <a:prstGeom prst="rect">
            <a:avLst/>
          </a:prstGeom>
          <a:noFill/>
          <a:ln>
            <a:noFill/>
          </a:ln>
        </p:spPr>
      </p:pic>
      <p:pic>
        <p:nvPicPr>
          <p:cNvPr id="247" name="Google Shape;247;p27"/>
          <p:cNvPicPr preferRelativeResize="0"/>
          <p:nvPr/>
        </p:nvPicPr>
        <p:blipFill>
          <a:blip r:embed="rId9">
            <a:alphaModFix/>
          </a:blip>
          <a:stretch>
            <a:fillRect/>
          </a:stretch>
        </p:blipFill>
        <p:spPr>
          <a:xfrm>
            <a:off x="6106650" y="3060950"/>
            <a:ext cx="2990994" cy="1912525"/>
          </a:xfrm>
          <a:prstGeom prst="rect">
            <a:avLst/>
          </a:prstGeom>
          <a:noFill/>
          <a:ln>
            <a:noFill/>
          </a:ln>
        </p:spPr>
      </p:pic>
      <p:sp>
        <p:nvSpPr>
          <p:cNvPr id="248" name="Google Shape;248;p27"/>
          <p:cNvSpPr/>
          <p:nvPr/>
        </p:nvSpPr>
        <p:spPr>
          <a:xfrm>
            <a:off x="152400" y="870900"/>
            <a:ext cx="2804100" cy="1761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What if my start date is wrong or meaningless? </a:t>
            </a:r>
            <a:endParaRPr sz="2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1000"/>
                                        <p:tgtEl>
                                          <p:spTgt spid="2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3"/>
                                        </p:tgtEl>
                                        <p:attrNameLst>
                                          <p:attrName>style.visibility</p:attrName>
                                        </p:attrNameLst>
                                      </p:cBhvr>
                                      <p:to>
                                        <p:strVal val="visible"/>
                                      </p:to>
                                    </p:set>
                                    <p:animEffect transition="in" filter="fade">
                                      <p:cBhvr>
                                        <p:cTn id="22" dur="1000"/>
                                        <p:tgtEl>
                                          <p:spTgt spid="2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6"/>
                                        </p:tgtEl>
                                        <p:attrNameLst>
                                          <p:attrName>style.visibility</p:attrName>
                                        </p:attrNameLst>
                                      </p:cBhvr>
                                      <p:to>
                                        <p:strVal val="visible"/>
                                      </p:to>
                                    </p:set>
                                    <p:animEffect transition="in" filter="fade">
                                      <p:cBhvr>
                                        <p:cTn id="27" dur="1000"/>
                                        <p:tgtEl>
                                          <p:spTgt spid="2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7"/>
                                        </p:tgtEl>
                                        <p:attrNameLst>
                                          <p:attrName>style.visibility</p:attrName>
                                        </p:attrNameLst>
                                      </p:cBhvr>
                                      <p:to>
                                        <p:strVal val="visible"/>
                                      </p:to>
                                    </p:set>
                                    <p:animEffect transition="in" filter="fade">
                                      <p:cBhvr>
                                        <p:cTn id="32" dur="11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8"/>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254" name="Google Shape;254;p28"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255" name="Google Shape;255;p28"/>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Falsification (Placebo) Tests</a:t>
            </a:r>
            <a:endParaRPr sz="2400" b="1" i="0" u="none" strike="noStrike" cap="none">
              <a:solidFill>
                <a:srgbClr val="FFFFFF"/>
              </a:solidFill>
              <a:latin typeface="Arial"/>
              <a:ea typeface="Arial"/>
              <a:cs typeface="Arial"/>
              <a:sym typeface="Arial"/>
            </a:endParaRPr>
          </a:p>
        </p:txBody>
      </p:sp>
      <p:sp>
        <p:nvSpPr>
          <p:cNvPr id="256" name="Google Shape;256;p28"/>
          <p:cNvSpPr/>
          <p:nvPr/>
        </p:nvSpPr>
        <p:spPr>
          <a:xfrm>
            <a:off x="152400" y="870900"/>
            <a:ext cx="3054300" cy="593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How to measure this?</a:t>
            </a:r>
            <a:endParaRPr sz="2000">
              <a:solidFill>
                <a:schemeClr val="lt1"/>
              </a:solidFill>
            </a:endParaRPr>
          </a:p>
        </p:txBody>
      </p:sp>
      <p:sp>
        <p:nvSpPr>
          <p:cNvPr id="257" name="Google Shape;257;p28"/>
          <p:cNvSpPr/>
          <p:nvPr/>
        </p:nvSpPr>
        <p:spPr>
          <a:xfrm>
            <a:off x="439150" y="1510625"/>
            <a:ext cx="3054300" cy="593400"/>
          </a:xfrm>
          <a:prstGeom prst="roundRect">
            <a:avLst>
              <a:gd name="adj" fmla="val 16667"/>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Wald Test</a:t>
            </a:r>
            <a:endParaRPr sz="2000">
              <a:solidFill>
                <a:schemeClr val="lt1"/>
              </a:solidFill>
            </a:endParaRPr>
          </a:p>
        </p:txBody>
      </p:sp>
      <p:sp>
        <p:nvSpPr>
          <p:cNvPr id="258" name="Google Shape;258;p28"/>
          <p:cNvSpPr/>
          <p:nvPr/>
        </p:nvSpPr>
        <p:spPr>
          <a:xfrm>
            <a:off x="439150" y="2150350"/>
            <a:ext cx="3054300" cy="593400"/>
          </a:xfrm>
          <a:prstGeom prst="roundRect">
            <a:avLst>
              <a:gd name="adj" fmla="val 16667"/>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Likelihood Ratio Test</a:t>
            </a:r>
            <a:endParaRPr sz="2000">
              <a:solidFill>
                <a:schemeClr val="lt1"/>
              </a:solidFill>
            </a:endParaRPr>
          </a:p>
        </p:txBody>
      </p:sp>
      <p:sp>
        <p:nvSpPr>
          <p:cNvPr id="259" name="Google Shape;259;p28"/>
          <p:cNvSpPr/>
          <p:nvPr/>
        </p:nvSpPr>
        <p:spPr>
          <a:xfrm>
            <a:off x="439150" y="2790075"/>
            <a:ext cx="3054300" cy="593400"/>
          </a:xfrm>
          <a:prstGeom prst="roundRect">
            <a:avLst>
              <a:gd name="adj" fmla="val 16667"/>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Lagrange Multiplier Test</a:t>
            </a:r>
            <a:endParaRPr sz="2000">
              <a:solidFill>
                <a:schemeClr val="lt1"/>
              </a:solidFill>
            </a:endParaRPr>
          </a:p>
        </p:txBody>
      </p:sp>
      <p:sp>
        <p:nvSpPr>
          <p:cNvPr id="260" name="Google Shape;260;p28"/>
          <p:cNvSpPr/>
          <p:nvPr/>
        </p:nvSpPr>
        <p:spPr>
          <a:xfrm>
            <a:off x="3265750" y="870900"/>
            <a:ext cx="4871400" cy="593400"/>
          </a:xfrm>
          <a:prstGeom prst="roundRect">
            <a:avLst>
              <a:gd name="adj" fmla="val 16667"/>
            </a:avLst>
          </a:prstGeom>
          <a:solidFill>
            <a:srgbClr val="1B940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Search for structural breaks in the data</a:t>
            </a:r>
            <a:endParaRPr sz="2000">
              <a:solidFill>
                <a:schemeClr val="lt1"/>
              </a:solidFill>
            </a:endParaRPr>
          </a:p>
        </p:txBody>
      </p:sp>
      <p:pic>
        <p:nvPicPr>
          <p:cNvPr id="261" name="Google Shape;261;p28"/>
          <p:cNvPicPr preferRelativeResize="0"/>
          <p:nvPr/>
        </p:nvPicPr>
        <p:blipFill rotWithShape="1">
          <a:blip r:embed="rId5">
            <a:alphaModFix/>
          </a:blip>
          <a:srcRect r="57072" b="52834"/>
          <a:stretch/>
        </p:blipFill>
        <p:spPr>
          <a:xfrm>
            <a:off x="818875" y="3562875"/>
            <a:ext cx="2294850" cy="1377374"/>
          </a:xfrm>
          <a:prstGeom prst="rect">
            <a:avLst/>
          </a:prstGeom>
          <a:noFill/>
          <a:ln>
            <a:noFill/>
          </a:ln>
        </p:spPr>
      </p:pic>
      <p:sp>
        <p:nvSpPr>
          <p:cNvPr id="262" name="Google Shape;262;p28"/>
          <p:cNvSpPr txBox="1">
            <a:spLocks noGrp="1"/>
          </p:cNvSpPr>
          <p:nvPr>
            <p:ph type="body" idx="1"/>
          </p:nvPr>
        </p:nvSpPr>
        <p:spPr>
          <a:xfrm>
            <a:off x="3790625" y="1579450"/>
            <a:ext cx="49860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000"/>
              <a:t>The Wald test works by testing the null hypothesis that a set of parameters is equal to some value. In the model being tested here, the null hypothesis is that the coefficients are simultaneously equal to zero (i.e. the whole model is useless). </a:t>
            </a:r>
            <a:endParaRPr sz="1000"/>
          </a:p>
          <a:p>
            <a:pPr marL="0" lvl="0" indent="0" algn="just" rtl="0">
              <a:spcBef>
                <a:spcPts val="0"/>
              </a:spcBef>
              <a:spcAft>
                <a:spcPts val="0"/>
              </a:spcAft>
              <a:buNone/>
            </a:pPr>
            <a:endParaRPr sz="1000"/>
          </a:p>
          <a:p>
            <a:pPr marL="0" lvl="0" indent="0" algn="just" rtl="0">
              <a:spcBef>
                <a:spcPts val="0"/>
              </a:spcBef>
              <a:spcAft>
                <a:spcPts val="0"/>
              </a:spcAft>
              <a:buNone/>
            </a:pPr>
            <a:r>
              <a:rPr lang="en" sz="1000"/>
              <a:t>To give you an intuition about how the test works, it tests how far the estimated parameters are from zero (or any other value under the null hypothesis) in standard errors, similar to the hypothesis tests typically printed in regression output. The difference is that the Wald test can be used to test multiple parameters simultaneously, while the tests typically printed in regression output only test one parameter at a time.</a:t>
            </a:r>
            <a:endParaRPr sz="1000"/>
          </a:p>
          <a:p>
            <a:pPr marL="0" lvl="0" indent="0" algn="just" rtl="0">
              <a:spcBef>
                <a:spcPts val="0"/>
              </a:spcBef>
              <a:spcAft>
                <a:spcPts val="0"/>
              </a:spcAft>
              <a:buNone/>
            </a:pPr>
            <a:endParaRPr sz="1000"/>
          </a:p>
          <a:p>
            <a:pPr marL="0" lvl="0" indent="0" algn="just" rtl="0">
              <a:spcBef>
                <a:spcPts val="0"/>
              </a:spcBef>
              <a:spcAft>
                <a:spcPts val="0"/>
              </a:spcAft>
              <a:buNone/>
            </a:pPr>
            <a:r>
              <a:rPr lang="en" sz="1000"/>
              <a:t>If the test fails to reject the null hypothesis, this suggests that removing all variables from the model will not substantially harm the fit of that model, since a predictor with a coefficient that is very small relative to its standard error is generally not doing much to help predict the dependent variable.</a:t>
            </a:r>
            <a:endParaRPr sz="1000"/>
          </a:p>
          <a:p>
            <a:pPr marL="0" lvl="0" indent="0" algn="just" rtl="0">
              <a:spcBef>
                <a:spcPts val="0"/>
              </a:spcBef>
              <a:spcAft>
                <a:spcPts val="0"/>
              </a:spcAft>
              <a:buNone/>
            </a:pPr>
            <a:endParaRPr sz="1000"/>
          </a:p>
          <a:p>
            <a:pPr marL="0" lvl="0" indent="0" algn="just" rtl="0">
              <a:spcBef>
                <a:spcPts val="0"/>
              </a:spcBef>
              <a:spcAft>
                <a:spcPts val="0"/>
              </a:spcAft>
              <a:buNone/>
            </a:pPr>
            <a:r>
              <a:rPr lang="en" sz="1000"/>
              <a:t>The test takes into account not only the variances of the individual coefficient estimates but also the covariances among them, which is important with correlated predictors that typically are found in practice. </a:t>
            </a:r>
            <a:endParaRPr sz="1000"/>
          </a:p>
        </p:txBody>
      </p:sp>
      <p:sp>
        <p:nvSpPr>
          <p:cNvPr id="263" name="Google Shape;263;p28"/>
          <p:cNvSpPr/>
          <p:nvPr/>
        </p:nvSpPr>
        <p:spPr>
          <a:xfrm>
            <a:off x="439150" y="1510625"/>
            <a:ext cx="3054300" cy="59340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Wald Test</a:t>
            </a:r>
            <a:endParaRPr sz="2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1000"/>
                                        <p:tgtEl>
                                          <p:spTgt spid="2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gtEl>
                                        <p:attrNameLst>
                                          <p:attrName>style.visibility</p:attrName>
                                        </p:attrNameLst>
                                      </p:cBhvr>
                                      <p:to>
                                        <p:strVal val="visible"/>
                                      </p:to>
                                    </p:set>
                                    <p:animEffect transition="in" filter="fade">
                                      <p:cBhvr>
                                        <p:cTn id="12" dur="1000"/>
                                        <p:tgtEl>
                                          <p:spTgt spid="2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gtEl>
                                        <p:attrNameLst>
                                          <p:attrName>style.visibility</p:attrName>
                                        </p:attrNameLst>
                                      </p:cBhvr>
                                      <p:to>
                                        <p:strVal val="visible"/>
                                      </p:to>
                                    </p:set>
                                    <p:animEffect transition="in" filter="fade">
                                      <p:cBhvr>
                                        <p:cTn id="17" dur="1000"/>
                                        <p:tgtEl>
                                          <p:spTgt spid="2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8"/>
                                        </p:tgtEl>
                                        <p:attrNameLst>
                                          <p:attrName>style.visibility</p:attrName>
                                        </p:attrNameLst>
                                      </p:cBhvr>
                                      <p:to>
                                        <p:strVal val="visible"/>
                                      </p:to>
                                    </p:set>
                                    <p:animEffect transition="in" filter="fade">
                                      <p:cBhvr>
                                        <p:cTn id="22" dur="1000"/>
                                        <p:tgtEl>
                                          <p:spTgt spid="2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fade">
                                      <p:cBhvr>
                                        <p:cTn id="27" dur="1000"/>
                                        <p:tgtEl>
                                          <p:spTgt spid="2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3"/>
                                        </p:tgtEl>
                                        <p:attrNameLst>
                                          <p:attrName>style.visibility</p:attrName>
                                        </p:attrNameLst>
                                      </p:cBhvr>
                                      <p:to>
                                        <p:strVal val="visible"/>
                                      </p:to>
                                    </p:set>
                                    <p:animEffect transition="in" filter="fade">
                                      <p:cBhvr>
                                        <p:cTn id="32" dur="1000"/>
                                        <p:tgtEl>
                                          <p:spTgt spid="263"/>
                                        </p:tgtEl>
                                      </p:cBhvr>
                                    </p:animEffect>
                                  </p:childTnLst>
                                </p:cTn>
                              </p:par>
                              <p:par>
                                <p:cTn id="33" presetID="10" presetClass="entr" presetSubtype="0" fill="hold" nodeType="withEffect">
                                  <p:stCondLst>
                                    <p:cond delay="0"/>
                                  </p:stCondLst>
                                  <p:childTnLst>
                                    <p:set>
                                      <p:cBhvr>
                                        <p:cTn id="34" dur="1" fill="hold">
                                          <p:stCondLst>
                                            <p:cond delay="0"/>
                                          </p:stCondLst>
                                        </p:cTn>
                                        <p:tgtEl>
                                          <p:spTgt spid="262"/>
                                        </p:tgtEl>
                                        <p:attrNameLst>
                                          <p:attrName>style.visibility</p:attrName>
                                        </p:attrNameLst>
                                      </p:cBhvr>
                                      <p:to>
                                        <p:strVal val="visible"/>
                                      </p:to>
                                    </p:set>
                                    <p:animEffect transition="in" filter="fade">
                                      <p:cBhvr>
                                        <p:cTn id="35" dur="1000"/>
                                        <p:tgtEl>
                                          <p:spTgt spid="2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1"/>
                                        </p:tgtEl>
                                        <p:attrNameLst>
                                          <p:attrName>style.visibility</p:attrName>
                                        </p:attrNameLst>
                                      </p:cBhvr>
                                      <p:to>
                                        <p:strVal val="visible"/>
                                      </p:to>
                                    </p:set>
                                    <p:animEffect transition="in" filter="fade">
                                      <p:cBhvr>
                                        <p:cTn id="40" dur="1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29"/>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269" name="Google Shape;269;p29"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270" name="Google Shape;270;p29"/>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Falsification (Placebo) Tests</a:t>
            </a:r>
            <a:endParaRPr sz="2400" b="1" i="0" u="none" strike="noStrike" cap="none">
              <a:solidFill>
                <a:srgbClr val="FFFFFF"/>
              </a:solidFill>
              <a:latin typeface="Arial"/>
              <a:ea typeface="Arial"/>
              <a:cs typeface="Arial"/>
              <a:sym typeface="Arial"/>
            </a:endParaRPr>
          </a:p>
        </p:txBody>
      </p:sp>
      <p:pic>
        <p:nvPicPr>
          <p:cNvPr id="271" name="Google Shape;271;p29"/>
          <p:cNvPicPr preferRelativeResize="0"/>
          <p:nvPr/>
        </p:nvPicPr>
        <p:blipFill>
          <a:blip r:embed="rId5">
            <a:alphaModFix/>
          </a:blip>
          <a:stretch>
            <a:fillRect/>
          </a:stretch>
        </p:blipFill>
        <p:spPr>
          <a:xfrm>
            <a:off x="1585913" y="969498"/>
            <a:ext cx="5972175" cy="3895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0"/>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277" name="Google Shape;277;p30"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278" name="Google Shape;278;p30"/>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Falsification (Placebo) Tests</a:t>
            </a:r>
            <a:endParaRPr sz="2400" b="1" i="0" u="none" strike="noStrike" cap="none">
              <a:solidFill>
                <a:srgbClr val="FFFFFF"/>
              </a:solidFill>
              <a:latin typeface="Arial"/>
              <a:ea typeface="Arial"/>
              <a:cs typeface="Arial"/>
              <a:sym typeface="Arial"/>
            </a:endParaRPr>
          </a:p>
        </p:txBody>
      </p:sp>
      <p:sp>
        <p:nvSpPr>
          <p:cNvPr id="279" name="Google Shape;279;p30"/>
          <p:cNvSpPr txBox="1"/>
          <p:nvPr/>
        </p:nvSpPr>
        <p:spPr>
          <a:xfrm>
            <a:off x="0" y="593400"/>
            <a:ext cx="9144000" cy="45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t>Thank you!</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65" name="Google Shape;65;p14"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66" name="Google Shape;66;p14"/>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 sz="2400" b="1">
                <a:solidFill>
                  <a:srgbClr val="FFFFFF"/>
                </a:solidFill>
              </a:rPr>
              <a:t>Follow Along</a:t>
            </a:r>
            <a:endParaRPr sz="2400" b="1" i="0" u="none" strike="noStrike" cap="none">
              <a:solidFill>
                <a:srgbClr val="FFFFFF"/>
              </a:solidFill>
              <a:latin typeface="Arial"/>
              <a:ea typeface="Arial"/>
              <a:cs typeface="Arial"/>
              <a:sym typeface="Arial"/>
            </a:endParaRPr>
          </a:p>
        </p:txBody>
      </p:sp>
      <p:sp>
        <p:nvSpPr>
          <p:cNvPr id="67" name="Google Shape;67;p14"/>
          <p:cNvSpPr txBox="1"/>
          <p:nvPr/>
        </p:nvSpPr>
        <p:spPr>
          <a:xfrm>
            <a:off x="136800" y="968300"/>
            <a:ext cx="8870400" cy="3492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2400" b="1" dirty="0">
                <a:solidFill>
                  <a:srgbClr val="434343"/>
                </a:solidFill>
              </a:rPr>
              <a:t>Follow along with the workshop by cloning the GitHub repository</a:t>
            </a:r>
            <a:endParaRPr sz="2400" b="1" dirty="0">
              <a:solidFill>
                <a:srgbClr val="434343"/>
              </a:solidFill>
            </a:endParaRPr>
          </a:p>
          <a:p>
            <a:pPr marL="0" marR="0" lvl="0" indent="0" algn="l" rtl="0">
              <a:lnSpc>
                <a:spcPct val="115000"/>
              </a:lnSpc>
              <a:spcBef>
                <a:spcPts val="1000"/>
              </a:spcBef>
              <a:spcAft>
                <a:spcPts val="0"/>
              </a:spcAft>
              <a:buNone/>
            </a:pPr>
            <a:endParaRPr sz="2400" b="1" dirty="0">
              <a:solidFill>
                <a:srgbClr val="434343"/>
              </a:solidFill>
            </a:endParaRPr>
          </a:p>
          <a:p>
            <a:pPr marL="0" marR="0" lvl="0" indent="0" algn="ctr" rtl="0">
              <a:lnSpc>
                <a:spcPct val="115000"/>
              </a:lnSpc>
              <a:spcBef>
                <a:spcPts val="1000"/>
              </a:spcBef>
              <a:spcAft>
                <a:spcPts val="0"/>
              </a:spcAft>
              <a:buNone/>
            </a:pPr>
            <a:r>
              <a:rPr lang="en-US" sz="2600" b="1" u="sng" dirty="0">
                <a:solidFill>
                  <a:schemeClr val="hlink"/>
                </a:solidFill>
              </a:rPr>
              <a:t>https://github.com/gridsusc/GRIDS-Tutorials/tree/dev/ITS_Workshop</a:t>
            </a:r>
            <a:endParaRPr sz="1800" b="1" dirty="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rotWithShape="1">
          <a:blip r:embed="rId3">
            <a:alphaModFix/>
          </a:blip>
          <a:srcRect l="46862" t="5535"/>
          <a:stretch/>
        </p:blipFill>
        <p:spPr>
          <a:xfrm>
            <a:off x="5731412" y="593400"/>
            <a:ext cx="3412577" cy="4550100"/>
          </a:xfrm>
          <a:prstGeom prst="rect">
            <a:avLst/>
          </a:prstGeom>
          <a:noFill/>
          <a:ln>
            <a:noFill/>
          </a:ln>
        </p:spPr>
      </p:pic>
      <p:pic>
        <p:nvPicPr>
          <p:cNvPr id="73" name="Google Shape;73;p15"/>
          <p:cNvPicPr preferRelativeResize="0"/>
          <p:nvPr/>
        </p:nvPicPr>
        <p:blipFill rotWithShape="1">
          <a:blip r:embed="rId4">
            <a:alphaModFix/>
          </a:blip>
          <a:srcRect t="44757" b="44758"/>
          <a:stretch/>
        </p:blipFill>
        <p:spPr>
          <a:xfrm>
            <a:off x="0" y="0"/>
            <a:ext cx="9144000" cy="593398"/>
          </a:xfrm>
          <a:prstGeom prst="rect">
            <a:avLst/>
          </a:prstGeom>
          <a:noFill/>
          <a:ln>
            <a:noFill/>
          </a:ln>
        </p:spPr>
      </p:pic>
      <p:pic>
        <p:nvPicPr>
          <p:cNvPr id="74" name="Google Shape;74;p15" descr="GRIDS logo.png"/>
          <p:cNvPicPr preferRelativeResize="0"/>
          <p:nvPr/>
        </p:nvPicPr>
        <p:blipFill rotWithShape="1">
          <a:blip r:embed="rId5">
            <a:alphaModFix/>
          </a:blip>
          <a:srcRect/>
          <a:stretch/>
        </p:blipFill>
        <p:spPr>
          <a:xfrm>
            <a:off x="7264125" y="147687"/>
            <a:ext cx="1651275" cy="298025"/>
          </a:xfrm>
          <a:prstGeom prst="rect">
            <a:avLst/>
          </a:prstGeom>
          <a:noFill/>
          <a:ln>
            <a:noFill/>
          </a:ln>
        </p:spPr>
      </p:pic>
      <p:sp>
        <p:nvSpPr>
          <p:cNvPr id="75" name="Google Shape;75;p15"/>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 sz="2400" b="1">
                <a:solidFill>
                  <a:srgbClr val="FFFFFF"/>
                </a:solidFill>
              </a:rPr>
              <a:t>Introduction</a:t>
            </a:r>
            <a:endParaRPr sz="2400" b="1" i="0" u="none" strike="noStrike" cap="none">
              <a:solidFill>
                <a:srgbClr val="FFFFFF"/>
              </a:solidFill>
              <a:latin typeface="Arial"/>
              <a:ea typeface="Arial"/>
              <a:cs typeface="Arial"/>
              <a:sym typeface="Arial"/>
            </a:endParaRPr>
          </a:p>
        </p:txBody>
      </p:sp>
      <p:pic>
        <p:nvPicPr>
          <p:cNvPr id="76" name="Google Shape;76;p15"/>
          <p:cNvPicPr preferRelativeResize="0"/>
          <p:nvPr/>
        </p:nvPicPr>
        <p:blipFill>
          <a:blip r:embed="rId6">
            <a:alphaModFix/>
          </a:blip>
          <a:stretch>
            <a:fillRect/>
          </a:stretch>
        </p:blipFill>
        <p:spPr>
          <a:xfrm>
            <a:off x="5731411" y="593400"/>
            <a:ext cx="3412573" cy="4550098"/>
          </a:xfrm>
          <a:prstGeom prst="rect">
            <a:avLst/>
          </a:prstGeom>
          <a:noFill/>
          <a:ln>
            <a:noFill/>
          </a:ln>
        </p:spPr>
      </p:pic>
      <p:sp>
        <p:nvSpPr>
          <p:cNvPr id="77" name="Google Shape;77;p15"/>
          <p:cNvSpPr/>
          <p:nvPr/>
        </p:nvSpPr>
        <p:spPr>
          <a:xfrm>
            <a:off x="370875" y="1091125"/>
            <a:ext cx="2287200" cy="593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rPr>
              <a:t>Matheus Schmitz</a:t>
            </a:r>
            <a:endParaRPr sz="2000">
              <a:solidFill>
                <a:schemeClr val="lt1"/>
              </a:solidFill>
            </a:endParaRPr>
          </a:p>
        </p:txBody>
      </p:sp>
      <p:sp>
        <p:nvSpPr>
          <p:cNvPr id="78" name="Google Shape;78;p15"/>
          <p:cNvSpPr/>
          <p:nvPr/>
        </p:nvSpPr>
        <p:spPr>
          <a:xfrm>
            <a:off x="370875" y="2275050"/>
            <a:ext cx="3177600" cy="593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rPr>
              <a:t>MS Applied Data Science</a:t>
            </a:r>
            <a:endParaRPr sz="2000">
              <a:solidFill>
                <a:schemeClr val="lt1"/>
              </a:solidFill>
            </a:endParaRPr>
          </a:p>
        </p:txBody>
      </p:sp>
      <p:sp>
        <p:nvSpPr>
          <p:cNvPr id="79" name="Google Shape;79;p15"/>
          <p:cNvSpPr/>
          <p:nvPr/>
        </p:nvSpPr>
        <p:spPr>
          <a:xfrm>
            <a:off x="370875" y="2868450"/>
            <a:ext cx="2724600" cy="593400"/>
          </a:xfrm>
          <a:prstGeom prst="roundRect">
            <a:avLst>
              <a:gd name="adj" fmla="val 16667"/>
            </a:avLst>
          </a:prstGeom>
          <a:solidFill>
            <a:srgbClr val="1B94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rPr>
              <a:t>Machine Learning TA</a:t>
            </a:r>
            <a:endParaRPr sz="2000">
              <a:solidFill>
                <a:schemeClr val="lt1"/>
              </a:solidFill>
            </a:endParaRPr>
          </a:p>
        </p:txBody>
      </p:sp>
      <p:sp>
        <p:nvSpPr>
          <p:cNvPr id="80" name="Google Shape;80;p15"/>
          <p:cNvSpPr/>
          <p:nvPr/>
        </p:nvSpPr>
        <p:spPr>
          <a:xfrm>
            <a:off x="370875" y="3458975"/>
            <a:ext cx="5171400" cy="593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rPr>
              <a:t>Research @ Information Sciences Institute</a:t>
            </a:r>
            <a:endParaRPr sz="2000">
              <a:solidFill>
                <a:schemeClr val="lt1"/>
              </a:solidFill>
            </a:endParaRPr>
          </a:p>
        </p:txBody>
      </p:sp>
      <p:sp>
        <p:nvSpPr>
          <p:cNvPr id="81" name="Google Shape;81;p15"/>
          <p:cNvSpPr/>
          <p:nvPr/>
        </p:nvSpPr>
        <p:spPr>
          <a:xfrm>
            <a:off x="370875" y="4052375"/>
            <a:ext cx="2631300" cy="593400"/>
          </a:xfrm>
          <a:prstGeom prst="roundRect">
            <a:avLst>
              <a:gd name="adj" fmla="val 16667"/>
            </a:avLst>
          </a:prstGeom>
          <a:solidFill>
            <a:srgbClr val="1B94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rPr>
              <a:t>Student Ambassador</a:t>
            </a:r>
            <a:endParaRPr sz="2000">
              <a:solidFill>
                <a:schemeClr val="lt1"/>
              </a:solidFill>
            </a:endParaRPr>
          </a:p>
        </p:txBody>
      </p:sp>
      <p:sp>
        <p:nvSpPr>
          <p:cNvPr id="82" name="Google Shape;82;p15"/>
          <p:cNvSpPr/>
          <p:nvPr/>
        </p:nvSpPr>
        <p:spPr>
          <a:xfrm>
            <a:off x="370875" y="1684525"/>
            <a:ext cx="3605100" cy="593400"/>
          </a:xfrm>
          <a:prstGeom prst="roundRect">
            <a:avLst>
              <a:gd name="adj" fmla="val 16667"/>
            </a:avLst>
          </a:prstGeom>
          <a:solidFill>
            <a:srgbClr val="1B94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rPr>
              <a:t>Undergrad Exchange Student</a:t>
            </a:r>
            <a:endParaRPr sz="2000">
              <a:solidFill>
                <a:schemeClr val="lt1"/>
              </a:solidFill>
            </a:endParaRPr>
          </a:p>
        </p:txBody>
      </p:sp>
      <p:sp>
        <p:nvSpPr>
          <p:cNvPr id="83" name="Google Shape;83;p15"/>
          <p:cNvSpPr txBox="1"/>
          <p:nvPr/>
        </p:nvSpPr>
        <p:spPr>
          <a:xfrm>
            <a:off x="0" y="4743300"/>
            <a:ext cx="533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Shout-out to Keith and Goran!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1000"/>
                                        <p:tgtEl>
                                          <p:spTgt spid="82"/>
                                        </p:tgtEl>
                                      </p:cBhvr>
                                    </p:animEffect>
                                  </p:childTnLst>
                                </p:cTn>
                              </p:par>
                              <p:par>
                                <p:cTn id="13" presetID="10"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10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1000"/>
                                        <p:tgtEl>
                                          <p:spTgt spid="78"/>
                                        </p:tgtEl>
                                      </p:cBhvr>
                                    </p:animEffect>
                                  </p:childTnLst>
                                </p:cTn>
                              </p:par>
                              <p:par>
                                <p:cTn id="21" presetID="10"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10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10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1000"/>
                                        <p:tgtEl>
                                          <p:spTgt spid="8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6"/>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89" name="Google Shape;89;p16"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90" name="Google Shape;90;p16"/>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 sz="2400" b="1">
                <a:solidFill>
                  <a:srgbClr val="FFFFFF"/>
                </a:solidFill>
              </a:rPr>
              <a:t>Quasi-Experimental Methods</a:t>
            </a:r>
            <a:endParaRPr sz="2400" b="1" i="0" u="none" strike="noStrike" cap="none">
              <a:solidFill>
                <a:srgbClr val="FFFFFF"/>
              </a:solidFill>
              <a:latin typeface="Arial"/>
              <a:ea typeface="Arial"/>
              <a:cs typeface="Arial"/>
              <a:sym typeface="Arial"/>
            </a:endParaRPr>
          </a:p>
        </p:txBody>
      </p:sp>
      <p:pic>
        <p:nvPicPr>
          <p:cNvPr id="91" name="Google Shape;91;p16"/>
          <p:cNvPicPr preferRelativeResize="0"/>
          <p:nvPr/>
        </p:nvPicPr>
        <p:blipFill>
          <a:blip r:embed="rId5">
            <a:alphaModFix/>
          </a:blip>
          <a:stretch>
            <a:fillRect/>
          </a:stretch>
        </p:blipFill>
        <p:spPr>
          <a:xfrm>
            <a:off x="4045825" y="753763"/>
            <a:ext cx="1894975" cy="1894975"/>
          </a:xfrm>
          <a:prstGeom prst="rect">
            <a:avLst/>
          </a:prstGeom>
          <a:noFill/>
          <a:ln>
            <a:noFill/>
          </a:ln>
        </p:spPr>
      </p:pic>
      <p:pic>
        <p:nvPicPr>
          <p:cNvPr id="92" name="Google Shape;92;p16"/>
          <p:cNvPicPr preferRelativeResize="0"/>
          <p:nvPr/>
        </p:nvPicPr>
        <p:blipFill>
          <a:blip r:embed="rId6">
            <a:alphaModFix/>
          </a:blip>
          <a:stretch>
            <a:fillRect/>
          </a:stretch>
        </p:blipFill>
        <p:spPr>
          <a:xfrm>
            <a:off x="1174648" y="716649"/>
            <a:ext cx="1081500" cy="1969200"/>
          </a:xfrm>
          <a:prstGeom prst="rect">
            <a:avLst/>
          </a:prstGeom>
          <a:noFill/>
          <a:ln>
            <a:noFill/>
          </a:ln>
        </p:spPr>
      </p:pic>
      <p:sp>
        <p:nvSpPr>
          <p:cNvPr id="93" name="Google Shape;93;p16"/>
          <p:cNvSpPr/>
          <p:nvPr/>
        </p:nvSpPr>
        <p:spPr>
          <a:xfrm>
            <a:off x="90375" y="2809100"/>
            <a:ext cx="3151800" cy="593400"/>
          </a:xfrm>
          <a:prstGeom prst="roundRect">
            <a:avLst>
              <a:gd name="adj" fmla="val 16667"/>
            </a:avLst>
          </a:prstGeom>
          <a:solidFill>
            <a:srgbClr val="1B940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Double-blind randomized control trials</a:t>
            </a:r>
            <a:endParaRPr sz="2000">
              <a:solidFill>
                <a:schemeClr val="lt1"/>
              </a:solidFill>
            </a:endParaRPr>
          </a:p>
        </p:txBody>
      </p:sp>
      <p:sp>
        <p:nvSpPr>
          <p:cNvPr id="94" name="Google Shape;94;p16"/>
          <p:cNvSpPr/>
          <p:nvPr/>
        </p:nvSpPr>
        <p:spPr>
          <a:xfrm>
            <a:off x="90375" y="3525746"/>
            <a:ext cx="3151800" cy="593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A/B tests</a:t>
            </a:r>
            <a:endParaRPr sz="2000">
              <a:solidFill>
                <a:schemeClr val="lt1"/>
              </a:solidFill>
            </a:endParaRPr>
          </a:p>
        </p:txBody>
      </p:sp>
      <p:sp>
        <p:nvSpPr>
          <p:cNvPr id="95" name="Google Shape;95;p16"/>
          <p:cNvSpPr/>
          <p:nvPr/>
        </p:nvSpPr>
        <p:spPr>
          <a:xfrm>
            <a:off x="3546975" y="2809121"/>
            <a:ext cx="3151800" cy="593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Sometimes you can’t force an experiment</a:t>
            </a:r>
            <a:endParaRPr sz="2000">
              <a:solidFill>
                <a:schemeClr val="lt1"/>
              </a:solidFill>
            </a:endParaRPr>
          </a:p>
        </p:txBody>
      </p:sp>
      <p:sp>
        <p:nvSpPr>
          <p:cNvPr id="96" name="Google Shape;96;p16"/>
          <p:cNvSpPr/>
          <p:nvPr/>
        </p:nvSpPr>
        <p:spPr>
          <a:xfrm>
            <a:off x="3546975" y="3525750"/>
            <a:ext cx="3151800" cy="593400"/>
          </a:xfrm>
          <a:prstGeom prst="roundRect">
            <a:avLst>
              <a:gd name="adj" fmla="val 16667"/>
            </a:avLst>
          </a:prstGeom>
          <a:solidFill>
            <a:srgbClr val="1B940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Quasi-Experimental Methods</a:t>
            </a:r>
            <a:endParaRPr sz="2000">
              <a:solidFill>
                <a:schemeClr val="lt1"/>
              </a:solidFill>
            </a:endParaRPr>
          </a:p>
        </p:txBody>
      </p:sp>
      <p:sp>
        <p:nvSpPr>
          <p:cNvPr id="97" name="Google Shape;97;p16"/>
          <p:cNvSpPr/>
          <p:nvPr/>
        </p:nvSpPr>
        <p:spPr>
          <a:xfrm>
            <a:off x="7217338" y="1032125"/>
            <a:ext cx="1817100" cy="1028700"/>
          </a:xfrm>
          <a:prstGeom prst="roundRect">
            <a:avLst>
              <a:gd name="adj" fmla="val 16667"/>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Define your study group</a:t>
            </a:r>
            <a:endParaRPr sz="2000">
              <a:solidFill>
                <a:schemeClr val="lt1"/>
              </a:solidFill>
            </a:endParaRPr>
          </a:p>
        </p:txBody>
      </p:sp>
      <p:sp>
        <p:nvSpPr>
          <p:cNvPr id="98" name="Google Shape;98;p16"/>
          <p:cNvSpPr/>
          <p:nvPr/>
        </p:nvSpPr>
        <p:spPr>
          <a:xfrm>
            <a:off x="7217338" y="3798025"/>
            <a:ext cx="1817100" cy="1028700"/>
          </a:xfrm>
          <a:prstGeom prst="roundRect">
            <a:avLst>
              <a:gd name="adj" fmla="val 16667"/>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Profit</a:t>
            </a:r>
            <a:endParaRPr sz="2000">
              <a:solidFill>
                <a:schemeClr val="lt1"/>
              </a:solidFill>
            </a:endParaRPr>
          </a:p>
        </p:txBody>
      </p:sp>
      <p:sp>
        <p:nvSpPr>
          <p:cNvPr id="99" name="Google Shape;99;p16"/>
          <p:cNvSpPr/>
          <p:nvPr/>
        </p:nvSpPr>
        <p:spPr>
          <a:xfrm>
            <a:off x="7217350" y="2415088"/>
            <a:ext cx="1817100" cy="1028700"/>
          </a:xfrm>
          <a:prstGeom prst="roundRect">
            <a:avLst>
              <a:gd name="adj" fmla="val 16667"/>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a:t>
            </a:r>
            <a:endParaRPr sz="2000">
              <a:solidFill>
                <a:schemeClr val="lt1"/>
              </a:solidFill>
            </a:endParaRPr>
          </a:p>
        </p:txBody>
      </p:sp>
      <p:cxnSp>
        <p:nvCxnSpPr>
          <p:cNvPr id="100" name="Google Shape;100;p16"/>
          <p:cNvCxnSpPr>
            <a:stCxn id="97" idx="1"/>
            <a:endCxn id="99" idx="1"/>
          </p:cNvCxnSpPr>
          <p:nvPr/>
        </p:nvCxnSpPr>
        <p:spPr>
          <a:xfrm>
            <a:off x="7217338" y="1546475"/>
            <a:ext cx="600" cy="1383000"/>
          </a:xfrm>
          <a:prstGeom prst="curvedConnector3">
            <a:avLst>
              <a:gd name="adj1" fmla="val -39687500"/>
            </a:avLst>
          </a:prstGeom>
          <a:noFill/>
          <a:ln w="28575" cap="flat" cmpd="sng">
            <a:solidFill>
              <a:schemeClr val="dk2"/>
            </a:solidFill>
            <a:prstDash val="solid"/>
            <a:round/>
            <a:headEnd type="none" w="med" len="med"/>
            <a:tailEnd type="triangle" w="med" len="med"/>
          </a:ln>
        </p:spPr>
      </p:cxnSp>
      <p:cxnSp>
        <p:nvCxnSpPr>
          <p:cNvPr id="101" name="Google Shape;101;p16"/>
          <p:cNvCxnSpPr>
            <a:stCxn id="99" idx="1"/>
            <a:endCxn id="98" idx="1"/>
          </p:cNvCxnSpPr>
          <p:nvPr/>
        </p:nvCxnSpPr>
        <p:spPr>
          <a:xfrm>
            <a:off x="7217350" y="2929438"/>
            <a:ext cx="600" cy="1383000"/>
          </a:xfrm>
          <a:prstGeom prst="curvedConnector3">
            <a:avLst>
              <a:gd name="adj1" fmla="val -39689583"/>
            </a:avLst>
          </a:prstGeom>
          <a:noFill/>
          <a:ln w="28575" cap="flat" cmpd="sng">
            <a:solidFill>
              <a:schemeClr val="dk2"/>
            </a:solidFill>
            <a:prstDash val="solid"/>
            <a:round/>
            <a:headEnd type="none" w="med" len="med"/>
            <a:tailEnd type="triangle" w="med" len="med"/>
          </a:ln>
        </p:spPr>
      </p:cxnSp>
      <p:sp>
        <p:nvSpPr>
          <p:cNvPr id="102" name="Google Shape;102;p16"/>
          <p:cNvSpPr/>
          <p:nvPr/>
        </p:nvSpPr>
        <p:spPr>
          <a:xfrm>
            <a:off x="7217350" y="2415075"/>
            <a:ext cx="1817100" cy="1028700"/>
          </a:xfrm>
          <a:prstGeom prst="roundRect">
            <a:avLst>
              <a:gd name="adj" fmla="val 16667"/>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rPr>
              <a:t>Interrupted Time Series</a:t>
            </a:r>
            <a:endParaRPr sz="2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10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10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1000"/>
                                        <p:tgtEl>
                                          <p:spTgt spid="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10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1000"/>
                                        <p:tgtEl>
                                          <p:spTgt spid="9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1000"/>
                                        <p:tgtEl>
                                          <p:spTgt spid="100"/>
                                        </p:tgtEl>
                                      </p:cBhvr>
                                    </p:animEffect>
                                  </p:childTnLst>
                                </p:cTn>
                              </p:par>
                              <p:par>
                                <p:cTn id="43" presetID="10" presetClass="entr" presetSubtype="0"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fade">
                                      <p:cBhvr>
                                        <p:cTn id="45" dur="1000"/>
                                        <p:tgtEl>
                                          <p:spTgt spid="9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1000"/>
                                        <p:tgtEl>
                                          <p:spTgt spid="101"/>
                                        </p:tgtEl>
                                      </p:cBhvr>
                                    </p:animEffect>
                                  </p:childTnLst>
                                </p:cTn>
                              </p:par>
                              <p:par>
                                <p:cTn id="51" presetID="10" presetClass="entr" presetSubtype="0"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fade">
                                      <p:cBhvr>
                                        <p:cTn id="53" dur="1000"/>
                                        <p:tgtEl>
                                          <p:spTgt spid="9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fade">
                                      <p:cBhvr>
                                        <p:cTn id="58"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7"/>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108" name="Google Shape;108;p17"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109" name="Google Shape;109;p17"/>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 sz="2400" b="1">
                <a:solidFill>
                  <a:srgbClr val="FFFFFF"/>
                </a:solidFill>
              </a:rPr>
              <a:t>Interrupted Time Series</a:t>
            </a:r>
            <a:endParaRPr sz="2400" b="1" i="0" u="none" strike="noStrike" cap="none">
              <a:solidFill>
                <a:srgbClr val="FFFFFF"/>
              </a:solidFill>
              <a:latin typeface="Arial"/>
              <a:ea typeface="Arial"/>
              <a:cs typeface="Arial"/>
              <a:sym typeface="Arial"/>
            </a:endParaRPr>
          </a:p>
        </p:txBody>
      </p:sp>
      <p:pic>
        <p:nvPicPr>
          <p:cNvPr id="110" name="Google Shape;110;p17"/>
          <p:cNvPicPr preferRelativeResize="0"/>
          <p:nvPr/>
        </p:nvPicPr>
        <p:blipFill>
          <a:blip r:embed="rId5">
            <a:alphaModFix/>
          </a:blip>
          <a:stretch>
            <a:fillRect/>
          </a:stretch>
        </p:blipFill>
        <p:spPr>
          <a:xfrm>
            <a:off x="5793723" y="622387"/>
            <a:ext cx="3350277" cy="2177849"/>
          </a:xfrm>
          <a:prstGeom prst="rect">
            <a:avLst/>
          </a:prstGeom>
          <a:noFill/>
          <a:ln>
            <a:noFill/>
          </a:ln>
        </p:spPr>
      </p:pic>
      <p:pic>
        <p:nvPicPr>
          <p:cNvPr id="111" name="Google Shape;111;p17"/>
          <p:cNvPicPr preferRelativeResize="0"/>
          <p:nvPr/>
        </p:nvPicPr>
        <p:blipFill>
          <a:blip r:embed="rId6">
            <a:alphaModFix/>
          </a:blip>
          <a:stretch>
            <a:fillRect/>
          </a:stretch>
        </p:blipFill>
        <p:spPr>
          <a:xfrm>
            <a:off x="5793731" y="2897300"/>
            <a:ext cx="3350270" cy="2177849"/>
          </a:xfrm>
          <a:prstGeom prst="rect">
            <a:avLst/>
          </a:prstGeom>
          <a:noFill/>
          <a:ln>
            <a:noFill/>
          </a:ln>
        </p:spPr>
      </p:pic>
      <p:sp>
        <p:nvSpPr>
          <p:cNvPr id="112" name="Google Shape;112;p17"/>
          <p:cNvSpPr/>
          <p:nvPr/>
        </p:nvSpPr>
        <p:spPr>
          <a:xfrm>
            <a:off x="214475" y="823625"/>
            <a:ext cx="5044200" cy="593400"/>
          </a:xfrm>
          <a:prstGeom prst="roundRect">
            <a:avLst>
              <a:gd name="adj" fmla="val 16667"/>
            </a:avLst>
          </a:prstGeom>
          <a:solidFill>
            <a:srgbClr val="1B940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Model the treatment group over time</a:t>
            </a:r>
            <a:endParaRPr sz="2000">
              <a:solidFill>
                <a:schemeClr val="lt1"/>
              </a:solidFill>
            </a:endParaRPr>
          </a:p>
        </p:txBody>
      </p:sp>
      <p:sp>
        <p:nvSpPr>
          <p:cNvPr id="113" name="Google Shape;113;p17"/>
          <p:cNvSpPr/>
          <p:nvPr/>
        </p:nvSpPr>
        <p:spPr>
          <a:xfrm>
            <a:off x="214475" y="1486825"/>
            <a:ext cx="5044200" cy="593400"/>
          </a:xfrm>
          <a:prstGeom prst="roundRect">
            <a:avLst>
              <a:gd name="adj" fmla="val 16667"/>
            </a:avLst>
          </a:prstGeom>
          <a:solidFill>
            <a:schemeClr val="accent1"/>
          </a:solidFill>
          <a:ln>
            <a:noFill/>
          </a:ln>
        </p:spPr>
        <p:txBody>
          <a:bodyPr spcFirstLastPara="1" wrap="square" lIns="91425" tIns="91425" rIns="95600" bIns="91425" anchor="ctr" anchorCtr="0">
            <a:noAutofit/>
          </a:bodyPr>
          <a:lstStyle/>
          <a:p>
            <a:pPr marL="0" lvl="0" indent="0" algn="ctr" rtl="0">
              <a:spcBef>
                <a:spcPts val="0"/>
              </a:spcBef>
              <a:spcAft>
                <a:spcPts val="0"/>
              </a:spcAft>
              <a:buNone/>
            </a:pPr>
            <a:r>
              <a:rPr lang="en" sz="2000">
                <a:solidFill>
                  <a:schemeClr val="lt1"/>
                </a:solidFill>
              </a:rPr>
              <a:t>Allow the model to “break” at the beginning of treatment</a:t>
            </a:r>
            <a:endParaRPr sz="2000">
              <a:solidFill>
                <a:schemeClr val="lt1"/>
              </a:solidFill>
            </a:endParaRPr>
          </a:p>
        </p:txBody>
      </p:sp>
      <p:sp>
        <p:nvSpPr>
          <p:cNvPr id="114" name="Google Shape;114;p17"/>
          <p:cNvSpPr/>
          <p:nvPr/>
        </p:nvSpPr>
        <p:spPr>
          <a:xfrm>
            <a:off x="214475" y="2150025"/>
            <a:ext cx="5044200" cy="593400"/>
          </a:xfrm>
          <a:prstGeom prst="roundRect">
            <a:avLst>
              <a:gd name="adj" fmla="val 16667"/>
            </a:avLst>
          </a:prstGeom>
          <a:solidFill>
            <a:srgbClr val="1B940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The larger the gap outcome is, the larger the break</a:t>
            </a:r>
            <a:endParaRPr sz="2000">
              <a:solidFill>
                <a:schemeClr val="lt1"/>
              </a:solidFill>
            </a:endParaRPr>
          </a:p>
        </p:txBody>
      </p:sp>
      <p:sp>
        <p:nvSpPr>
          <p:cNvPr id="115" name="Google Shape;115;p17"/>
          <p:cNvSpPr/>
          <p:nvPr/>
        </p:nvSpPr>
        <p:spPr>
          <a:xfrm>
            <a:off x="214475" y="2813225"/>
            <a:ext cx="5044200" cy="593400"/>
          </a:xfrm>
          <a:prstGeom prst="roundRect">
            <a:avLst>
              <a:gd name="adj" fmla="val 16667"/>
            </a:avLst>
          </a:prstGeom>
          <a:solidFill>
            <a:schemeClr val="accent1"/>
          </a:solidFill>
          <a:ln>
            <a:noFill/>
          </a:ln>
        </p:spPr>
        <p:txBody>
          <a:bodyPr spcFirstLastPara="1" wrap="square" lIns="91425" tIns="91425" rIns="95600" bIns="91425" anchor="ctr" anchorCtr="0">
            <a:noAutofit/>
          </a:bodyPr>
          <a:lstStyle/>
          <a:p>
            <a:pPr marL="0" lvl="0" indent="0" algn="ctr" rtl="0">
              <a:spcBef>
                <a:spcPts val="0"/>
              </a:spcBef>
              <a:spcAft>
                <a:spcPts val="0"/>
              </a:spcAft>
              <a:buNone/>
            </a:pPr>
            <a:r>
              <a:rPr lang="en" sz="2000">
                <a:solidFill>
                  <a:schemeClr val="lt1"/>
                </a:solidFill>
              </a:rPr>
              <a:t>This can be made more robust by adding a control group</a:t>
            </a:r>
            <a:endParaRPr sz="2000">
              <a:solidFill>
                <a:schemeClr val="lt1"/>
              </a:solidFill>
            </a:endParaRPr>
          </a:p>
        </p:txBody>
      </p:sp>
      <p:sp>
        <p:nvSpPr>
          <p:cNvPr id="116" name="Google Shape;116;p17"/>
          <p:cNvSpPr/>
          <p:nvPr/>
        </p:nvSpPr>
        <p:spPr>
          <a:xfrm>
            <a:off x="214475" y="4300050"/>
            <a:ext cx="5044200" cy="593400"/>
          </a:xfrm>
          <a:prstGeom prst="roundRect">
            <a:avLst>
              <a:gd name="adj" fmla="val 16667"/>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Also known as Regression Discontinuity</a:t>
            </a:r>
            <a:endParaRPr sz="2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1000"/>
                                        <p:tgtEl>
                                          <p:spTgt spid="1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fade">
                                      <p:cBhvr>
                                        <p:cTn id="20" dur="1000"/>
                                        <p:tgtEl>
                                          <p:spTgt spid="1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1000"/>
                                        <p:tgtEl>
                                          <p:spTgt spid="115"/>
                                        </p:tgtEl>
                                      </p:cBhvr>
                                    </p:animEffect>
                                  </p:childTnLst>
                                </p:cTn>
                              </p:par>
                              <p:par>
                                <p:cTn id="26" presetID="10" presetClass="entr" presetSubtype="0" fill="hold" nodeType="with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1000"/>
                                        <p:tgtEl>
                                          <p:spTgt spid="1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fade">
                                      <p:cBhvr>
                                        <p:cTn id="33"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1014036" y="593400"/>
            <a:ext cx="7115940" cy="4550100"/>
          </a:xfrm>
          <a:prstGeom prst="rect">
            <a:avLst/>
          </a:prstGeom>
          <a:noFill/>
          <a:ln>
            <a:noFill/>
          </a:ln>
        </p:spPr>
      </p:pic>
      <p:pic>
        <p:nvPicPr>
          <p:cNvPr id="122" name="Google Shape;122;p18"/>
          <p:cNvPicPr preferRelativeResize="0"/>
          <p:nvPr/>
        </p:nvPicPr>
        <p:blipFill rotWithShape="1">
          <a:blip r:embed="rId4">
            <a:alphaModFix/>
          </a:blip>
          <a:srcRect t="44757" b="44758"/>
          <a:stretch/>
        </p:blipFill>
        <p:spPr>
          <a:xfrm>
            <a:off x="0" y="0"/>
            <a:ext cx="9144000" cy="593398"/>
          </a:xfrm>
          <a:prstGeom prst="rect">
            <a:avLst/>
          </a:prstGeom>
          <a:noFill/>
          <a:ln>
            <a:noFill/>
          </a:ln>
        </p:spPr>
      </p:pic>
      <p:pic>
        <p:nvPicPr>
          <p:cNvPr id="123" name="Google Shape;123;p18" descr="GRIDS logo.png"/>
          <p:cNvPicPr preferRelativeResize="0"/>
          <p:nvPr/>
        </p:nvPicPr>
        <p:blipFill rotWithShape="1">
          <a:blip r:embed="rId5">
            <a:alphaModFix/>
          </a:blip>
          <a:srcRect/>
          <a:stretch/>
        </p:blipFill>
        <p:spPr>
          <a:xfrm>
            <a:off x="7264125" y="147687"/>
            <a:ext cx="1651275" cy="298025"/>
          </a:xfrm>
          <a:prstGeom prst="rect">
            <a:avLst/>
          </a:prstGeom>
          <a:noFill/>
          <a:ln>
            <a:noFill/>
          </a:ln>
        </p:spPr>
      </p:pic>
      <p:sp>
        <p:nvSpPr>
          <p:cNvPr id="124" name="Google Shape;124;p18"/>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How Many Days to Use?</a:t>
            </a:r>
            <a:endParaRPr sz="2400" b="1" i="0" u="none" strike="noStrike" cap="none">
              <a:solidFill>
                <a:srgbClr val="FFFFFF"/>
              </a:solidFill>
              <a:latin typeface="Arial"/>
              <a:ea typeface="Arial"/>
              <a:cs typeface="Arial"/>
              <a:sym typeface="Arial"/>
            </a:endParaRPr>
          </a:p>
        </p:txBody>
      </p:sp>
      <p:sp>
        <p:nvSpPr>
          <p:cNvPr id="125" name="Google Shape;125;p18"/>
          <p:cNvSpPr/>
          <p:nvPr/>
        </p:nvSpPr>
        <p:spPr>
          <a:xfrm>
            <a:off x="3494050" y="1877325"/>
            <a:ext cx="1065900" cy="2641200"/>
          </a:xfrm>
          <a:prstGeom prst="rect">
            <a:avLst/>
          </a:prstGeom>
          <a:solidFill>
            <a:srgbClr val="99999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txBox="1"/>
          <p:nvPr/>
        </p:nvSpPr>
        <p:spPr>
          <a:xfrm>
            <a:off x="4726925" y="2621800"/>
            <a:ext cx="7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day -1</a:t>
            </a:r>
            <a:endParaRPr b="1">
              <a:solidFill>
                <a:srgbClr val="FF0000"/>
              </a:solidFill>
            </a:endParaRPr>
          </a:p>
        </p:txBody>
      </p:sp>
      <p:sp>
        <p:nvSpPr>
          <p:cNvPr id="127" name="Google Shape;127;p18"/>
          <p:cNvSpPr/>
          <p:nvPr/>
        </p:nvSpPr>
        <p:spPr>
          <a:xfrm rot="5400000">
            <a:off x="3894850" y="1244700"/>
            <a:ext cx="264300" cy="1130700"/>
          </a:xfrm>
          <a:prstGeom prst="leftBrace">
            <a:avLst>
              <a:gd name="adj1" fmla="val 50000"/>
              <a:gd name="adj2" fmla="val 50000"/>
            </a:avLst>
          </a:prstGeom>
          <a:noFill/>
          <a:ln w="38100" cap="flat" cmpd="sng">
            <a:solidFill>
              <a:srgbClr val="1B94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p:nvPr/>
        </p:nvSpPr>
        <p:spPr>
          <a:xfrm>
            <a:off x="3481500" y="1108650"/>
            <a:ext cx="1130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1B940D"/>
                </a:solidFill>
              </a:rPr>
              <a:t>10-day bandwidth</a:t>
            </a:r>
            <a:endParaRPr b="1">
              <a:solidFill>
                <a:srgbClr val="1B940D"/>
              </a:solidFill>
            </a:endParaRPr>
          </a:p>
        </p:txBody>
      </p:sp>
      <p:sp>
        <p:nvSpPr>
          <p:cNvPr id="129" name="Google Shape;129;p18"/>
          <p:cNvSpPr txBox="1"/>
          <p:nvPr/>
        </p:nvSpPr>
        <p:spPr>
          <a:xfrm>
            <a:off x="4724875" y="1014725"/>
            <a:ext cx="236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 @-1 Truth, C @-1 Truth]</a:t>
            </a:r>
            <a:endParaRPr/>
          </a:p>
        </p:txBody>
      </p:sp>
      <p:sp>
        <p:nvSpPr>
          <p:cNvPr id="130" name="Google Shape;130;p18"/>
          <p:cNvSpPr txBox="1"/>
          <p:nvPr/>
        </p:nvSpPr>
        <p:spPr>
          <a:xfrm>
            <a:off x="4724875" y="1414925"/>
            <a:ext cx="236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 @-1 Pred, C @-1 Pred]</a:t>
            </a:r>
            <a:endParaRPr/>
          </a:p>
        </p:txBody>
      </p:sp>
      <p:sp>
        <p:nvSpPr>
          <p:cNvPr id="131" name="Google Shape;131;p18"/>
          <p:cNvSpPr/>
          <p:nvPr/>
        </p:nvSpPr>
        <p:spPr>
          <a:xfrm>
            <a:off x="4495330" y="2818007"/>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4495330" y="4040388"/>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1000"/>
                                        <p:tgtEl>
                                          <p:spTgt spid="131"/>
                                        </p:tgtEl>
                                      </p:cBhvr>
                                    </p:animEffect>
                                  </p:childTnLst>
                                </p:cTn>
                              </p:par>
                              <p:par>
                                <p:cTn id="13" presetID="10"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1000"/>
                                        <p:tgtEl>
                                          <p:spTgt spid="132"/>
                                        </p:tgtEl>
                                      </p:cBhvr>
                                    </p:animEffect>
                                  </p:childTnLst>
                                </p:cTn>
                              </p:par>
                              <p:par>
                                <p:cTn id="16" presetID="10" presetClass="entr" presetSubtype="0" fill="hold" nodeType="with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1000"/>
                                        <p:tgtEl>
                                          <p:spTgt spid="1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1000"/>
                                        <p:tgtEl>
                                          <p:spTgt spid="125"/>
                                        </p:tgtEl>
                                      </p:cBhvr>
                                    </p:animEffect>
                                  </p:childTnLst>
                                </p:cTn>
                              </p:par>
                              <p:par>
                                <p:cTn id="24" presetID="10" presetClass="entr" presetSubtype="0" fill="hold" nodeType="with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fade">
                                      <p:cBhvr>
                                        <p:cTn id="26" dur="1000"/>
                                        <p:tgtEl>
                                          <p:spTgt spid="127"/>
                                        </p:tgtEl>
                                      </p:cBhvr>
                                    </p:animEffect>
                                  </p:childTnLst>
                                </p:cTn>
                              </p:par>
                              <p:par>
                                <p:cTn id="27" presetID="10" presetClass="entr" presetSubtype="0" fill="hold" nodeType="withEffect">
                                  <p:stCondLst>
                                    <p:cond delay="0"/>
                                  </p:stCondLst>
                                  <p:childTnLst>
                                    <p:set>
                                      <p:cBhvr>
                                        <p:cTn id="28" dur="1" fill="hold">
                                          <p:stCondLst>
                                            <p:cond delay="0"/>
                                          </p:stCondLst>
                                        </p:cTn>
                                        <p:tgtEl>
                                          <p:spTgt spid="128"/>
                                        </p:tgtEl>
                                        <p:attrNameLst>
                                          <p:attrName>style.visibility</p:attrName>
                                        </p:attrNameLst>
                                      </p:cBhvr>
                                      <p:to>
                                        <p:strVal val="visible"/>
                                      </p:to>
                                    </p:set>
                                    <p:animEffect transition="in" filter="fade">
                                      <p:cBhvr>
                                        <p:cTn id="29" dur="1000"/>
                                        <p:tgtEl>
                                          <p:spTgt spid="1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10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138" name="Google Shape;138;p19"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139" name="Google Shape;139;p19"/>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How Many Days to Use?</a:t>
            </a:r>
            <a:endParaRPr sz="2400" b="1" i="0" u="none" strike="noStrike" cap="none">
              <a:solidFill>
                <a:srgbClr val="FFFFFF"/>
              </a:solidFill>
              <a:latin typeface="Arial"/>
              <a:ea typeface="Arial"/>
              <a:cs typeface="Arial"/>
              <a:sym typeface="Arial"/>
            </a:endParaRPr>
          </a:p>
        </p:txBody>
      </p:sp>
      <p:sp>
        <p:nvSpPr>
          <p:cNvPr id="140" name="Google Shape;140;p19"/>
          <p:cNvSpPr/>
          <p:nvPr/>
        </p:nvSpPr>
        <p:spPr>
          <a:xfrm>
            <a:off x="4493268" y="4024863"/>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19"/>
          <p:cNvPicPr preferRelativeResize="0"/>
          <p:nvPr/>
        </p:nvPicPr>
        <p:blipFill>
          <a:blip r:embed="rId5">
            <a:alphaModFix/>
          </a:blip>
          <a:stretch>
            <a:fillRect/>
          </a:stretch>
        </p:blipFill>
        <p:spPr>
          <a:xfrm>
            <a:off x="1014036" y="593400"/>
            <a:ext cx="7115940" cy="4550100"/>
          </a:xfrm>
          <a:prstGeom prst="rect">
            <a:avLst/>
          </a:prstGeom>
          <a:noFill/>
          <a:ln>
            <a:noFill/>
          </a:ln>
        </p:spPr>
      </p:pic>
      <p:sp>
        <p:nvSpPr>
          <p:cNvPr id="142" name="Google Shape;142;p19"/>
          <p:cNvSpPr/>
          <p:nvPr/>
        </p:nvSpPr>
        <p:spPr>
          <a:xfrm>
            <a:off x="3378720" y="1877325"/>
            <a:ext cx="1065900" cy="2641200"/>
          </a:xfrm>
          <a:prstGeom prst="rect">
            <a:avLst/>
          </a:prstGeom>
          <a:solidFill>
            <a:srgbClr val="99999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txBox="1"/>
          <p:nvPr/>
        </p:nvSpPr>
        <p:spPr>
          <a:xfrm>
            <a:off x="4726925" y="2621800"/>
            <a:ext cx="7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day -2</a:t>
            </a:r>
            <a:endParaRPr b="1">
              <a:solidFill>
                <a:srgbClr val="FF0000"/>
              </a:solidFill>
            </a:endParaRPr>
          </a:p>
        </p:txBody>
      </p:sp>
      <p:sp>
        <p:nvSpPr>
          <p:cNvPr id="144" name="Google Shape;144;p19"/>
          <p:cNvSpPr/>
          <p:nvPr/>
        </p:nvSpPr>
        <p:spPr>
          <a:xfrm rot="5400000">
            <a:off x="3779520" y="1244700"/>
            <a:ext cx="264300" cy="1130700"/>
          </a:xfrm>
          <a:prstGeom prst="leftBrace">
            <a:avLst>
              <a:gd name="adj1" fmla="val 50000"/>
              <a:gd name="adj2" fmla="val 50000"/>
            </a:avLst>
          </a:prstGeom>
          <a:noFill/>
          <a:ln w="38100" cap="flat" cmpd="sng">
            <a:solidFill>
              <a:srgbClr val="1B94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txBox="1"/>
          <p:nvPr/>
        </p:nvSpPr>
        <p:spPr>
          <a:xfrm>
            <a:off x="3346325" y="1108650"/>
            <a:ext cx="1130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1B940D"/>
                </a:solidFill>
              </a:rPr>
              <a:t>10-day bandwidth</a:t>
            </a:r>
            <a:endParaRPr b="1">
              <a:solidFill>
                <a:srgbClr val="1B940D"/>
              </a:solidFill>
            </a:endParaRPr>
          </a:p>
        </p:txBody>
      </p:sp>
      <p:sp>
        <p:nvSpPr>
          <p:cNvPr id="146" name="Google Shape;146;p19"/>
          <p:cNvSpPr txBox="1"/>
          <p:nvPr/>
        </p:nvSpPr>
        <p:spPr>
          <a:xfrm>
            <a:off x="4724875" y="1014725"/>
            <a:ext cx="46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 @-1 Truth, C @-1 Truth, T @-2 Truth, C @-2 Truth]</a:t>
            </a:r>
            <a:endParaRPr/>
          </a:p>
        </p:txBody>
      </p:sp>
      <p:sp>
        <p:nvSpPr>
          <p:cNvPr id="147" name="Google Shape;147;p19"/>
          <p:cNvSpPr txBox="1"/>
          <p:nvPr/>
        </p:nvSpPr>
        <p:spPr>
          <a:xfrm>
            <a:off x="4724875" y="1414925"/>
            <a:ext cx="46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 @-1 Pred, C @-1 Pred, T @-2 Pred, C @-2 Pred]</a:t>
            </a:r>
            <a:endParaRPr/>
          </a:p>
        </p:txBody>
      </p:sp>
      <p:sp>
        <p:nvSpPr>
          <p:cNvPr id="148" name="Google Shape;148;p19"/>
          <p:cNvSpPr/>
          <p:nvPr/>
        </p:nvSpPr>
        <p:spPr>
          <a:xfrm>
            <a:off x="4389880" y="4108300"/>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4389872" y="3309200"/>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0"/>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155" name="Google Shape;155;p20"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156" name="Google Shape;156;p20"/>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How Many Days to Use?</a:t>
            </a:r>
            <a:endParaRPr sz="2400" b="1" i="0" u="none" strike="noStrike" cap="none">
              <a:solidFill>
                <a:srgbClr val="FFFFFF"/>
              </a:solidFill>
              <a:latin typeface="Arial"/>
              <a:ea typeface="Arial"/>
              <a:cs typeface="Arial"/>
              <a:sym typeface="Arial"/>
            </a:endParaRPr>
          </a:p>
        </p:txBody>
      </p:sp>
      <p:sp>
        <p:nvSpPr>
          <p:cNvPr id="157" name="Google Shape;157;p20"/>
          <p:cNvSpPr/>
          <p:nvPr/>
        </p:nvSpPr>
        <p:spPr>
          <a:xfrm>
            <a:off x="4493268" y="4024863"/>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0"/>
          <p:cNvPicPr preferRelativeResize="0"/>
          <p:nvPr/>
        </p:nvPicPr>
        <p:blipFill>
          <a:blip r:embed="rId5">
            <a:alphaModFix/>
          </a:blip>
          <a:stretch>
            <a:fillRect/>
          </a:stretch>
        </p:blipFill>
        <p:spPr>
          <a:xfrm>
            <a:off x="1014036" y="593400"/>
            <a:ext cx="7115940" cy="4550100"/>
          </a:xfrm>
          <a:prstGeom prst="rect">
            <a:avLst/>
          </a:prstGeom>
          <a:noFill/>
          <a:ln>
            <a:noFill/>
          </a:ln>
        </p:spPr>
      </p:pic>
      <p:sp>
        <p:nvSpPr>
          <p:cNvPr id="159" name="Google Shape;159;p20"/>
          <p:cNvSpPr/>
          <p:nvPr/>
        </p:nvSpPr>
        <p:spPr>
          <a:xfrm>
            <a:off x="3274718" y="1877325"/>
            <a:ext cx="1065900" cy="2641200"/>
          </a:xfrm>
          <a:prstGeom prst="rect">
            <a:avLst/>
          </a:prstGeom>
          <a:solidFill>
            <a:srgbClr val="99999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txBox="1"/>
          <p:nvPr/>
        </p:nvSpPr>
        <p:spPr>
          <a:xfrm>
            <a:off x="4726925" y="2621800"/>
            <a:ext cx="7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day -3</a:t>
            </a:r>
            <a:endParaRPr b="1">
              <a:solidFill>
                <a:srgbClr val="FF0000"/>
              </a:solidFill>
            </a:endParaRPr>
          </a:p>
        </p:txBody>
      </p:sp>
      <p:sp>
        <p:nvSpPr>
          <p:cNvPr id="161" name="Google Shape;161;p20"/>
          <p:cNvSpPr/>
          <p:nvPr/>
        </p:nvSpPr>
        <p:spPr>
          <a:xfrm rot="5400000">
            <a:off x="3675518" y="1244700"/>
            <a:ext cx="264300" cy="1130700"/>
          </a:xfrm>
          <a:prstGeom prst="leftBrace">
            <a:avLst>
              <a:gd name="adj1" fmla="val 50000"/>
              <a:gd name="adj2" fmla="val 50000"/>
            </a:avLst>
          </a:prstGeom>
          <a:noFill/>
          <a:ln w="38100" cap="flat" cmpd="sng">
            <a:solidFill>
              <a:srgbClr val="1B94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txBox="1"/>
          <p:nvPr/>
        </p:nvSpPr>
        <p:spPr>
          <a:xfrm>
            <a:off x="3242322" y="1117925"/>
            <a:ext cx="1130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1B940D"/>
                </a:solidFill>
              </a:rPr>
              <a:t>10-day bandwidth</a:t>
            </a:r>
            <a:endParaRPr b="1">
              <a:solidFill>
                <a:srgbClr val="1B940D"/>
              </a:solidFill>
            </a:endParaRPr>
          </a:p>
        </p:txBody>
      </p:sp>
      <p:sp>
        <p:nvSpPr>
          <p:cNvPr id="163" name="Google Shape;163;p20"/>
          <p:cNvSpPr txBox="1"/>
          <p:nvPr/>
        </p:nvSpPr>
        <p:spPr>
          <a:xfrm>
            <a:off x="5525775" y="1117925"/>
            <a:ext cx="3154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u="sng"/>
              <a:t>How many days back to go?</a:t>
            </a:r>
            <a:endParaRPr sz="1800" u="sng"/>
          </a:p>
        </p:txBody>
      </p:sp>
      <p:sp>
        <p:nvSpPr>
          <p:cNvPr id="164" name="Google Shape;164;p20"/>
          <p:cNvSpPr/>
          <p:nvPr/>
        </p:nvSpPr>
        <p:spPr>
          <a:xfrm>
            <a:off x="4280207" y="3568693"/>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4280209" y="4069160"/>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5370675" y="1491600"/>
            <a:ext cx="3464700" cy="889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For my data I tested 10, 20, 30, …,100 days (folds) and after ~50 folds results are stable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par>
                                <p:cTn id="8" presetID="10" presetClass="entr" presetSubtype="0"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10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1"/>
          <p:cNvPicPr preferRelativeResize="0"/>
          <p:nvPr/>
        </p:nvPicPr>
        <p:blipFill rotWithShape="1">
          <a:blip r:embed="rId3">
            <a:alphaModFix/>
          </a:blip>
          <a:srcRect t="44757" b="44758"/>
          <a:stretch/>
        </p:blipFill>
        <p:spPr>
          <a:xfrm>
            <a:off x="0" y="0"/>
            <a:ext cx="9144000" cy="593398"/>
          </a:xfrm>
          <a:prstGeom prst="rect">
            <a:avLst/>
          </a:prstGeom>
          <a:noFill/>
          <a:ln>
            <a:noFill/>
          </a:ln>
        </p:spPr>
      </p:pic>
      <p:pic>
        <p:nvPicPr>
          <p:cNvPr id="172" name="Google Shape;172;p21" descr="GRIDS logo.png"/>
          <p:cNvPicPr preferRelativeResize="0"/>
          <p:nvPr/>
        </p:nvPicPr>
        <p:blipFill rotWithShape="1">
          <a:blip r:embed="rId4">
            <a:alphaModFix/>
          </a:blip>
          <a:srcRect/>
          <a:stretch/>
        </p:blipFill>
        <p:spPr>
          <a:xfrm>
            <a:off x="7264125" y="147687"/>
            <a:ext cx="1651275" cy="298025"/>
          </a:xfrm>
          <a:prstGeom prst="rect">
            <a:avLst/>
          </a:prstGeom>
          <a:noFill/>
          <a:ln>
            <a:noFill/>
          </a:ln>
        </p:spPr>
      </p:pic>
      <p:sp>
        <p:nvSpPr>
          <p:cNvPr id="173" name="Google Shape;173;p21"/>
          <p:cNvSpPr txBox="1">
            <a:spLocks noGrp="1"/>
          </p:cNvSpPr>
          <p:nvPr>
            <p:ph type="title"/>
          </p:nvPr>
        </p:nvSpPr>
        <p:spPr>
          <a:xfrm>
            <a:off x="152400" y="68100"/>
            <a:ext cx="77889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2400" b="1">
                <a:solidFill>
                  <a:schemeClr val="lt1"/>
                </a:solidFill>
              </a:rPr>
              <a:t>How Many Days to Use?</a:t>
            </a:r>
            <a:endParaRPr sz="2400" b="1" i="0" u="none" strike="noStrike" cap="none">
              <a:solidFill>
                <a:srgbClr val="FFFFFF"/>
              </a:solidFill>
              <a:latin typeface="Arial"/>
              <a:ea typeface="Arial"/>
              <a:cs typeface="Arial"/>
              <a:sym typeface="Arial"/>
            </a:endParaRPr>
          </a:p>
        </p:txBody>
      </p:sp>
      <p:sp>
        <p:nvSpPr>
          <p:cNvPr id="174" name="Google Shape;174;p21"/>
          <p:cNvSpPr/>
          <p:nvPr/>
        </p:nvSpPr>
        <p:spPr>
          <a:xfrm>
            <a:off x="4493268" y="4024863"/>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1"/>
          <p:cNvPicPr preferRelativeResize="0"/>
          <p:nvPr/>
        </p:nvPicPr>
        <p:blipFill>
          <a:blip r:embed="rId5">
            <a:alphaModFix/>
          </a:blip>
          <a:stretch>
            <a:fillRect/>
          </a:stretch>
        </p:blipFill>
        <p:spPr>
          <a:xfrm>
            <a:off x="1014036" y="593400"/>
            <a:ext cx="7115940" cy="4550100"/>
          </a:xfrm>
          <a:prstGeom prst="rect">
            <a:avLst/>
          </a:prstGeom>
          <a:noFill/>
          <a:ln>
            <a:noFill/>
          </a:ln>
        </p:spPr>
      </p:pic>
      <p:sp>
        <p:nvSpPr>
          <p:cNvPr id="176" name="Google Shape;176;p21"/>
          <p:cNvSpPr/>
          <p:nvPr/>
        </p:nvSpPr>
        <p:spPr>
          <a:xfrm>
            <a:off x="2734129" y="1877325"/>
            <a:ext cx="1606500" cy="2641200"/>
          </a:xfrm>
          <a:prstGeom prst="rect">
            <a:avLst/>
          </a:prstGeom>
          <a:solidFill>
            <a:srgbClr val="99999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txBox="1"/>
          <p:nvPr/>
        </p:nvSpPr>
        <p:spPr>
          <a:xfrm>
            <a:off x="4726925" y="2621800"/>
            <a:ext cx="7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day -3</a:t>
            </a:r>
            <a:endParaRPr b="1">
              <a:solidFill>
                <a:srgbClr val="FF0000"/>
              </a:solidFill>
            </a:endParaRPr>
          </a:p>
        </p:txBody>
      </p:sp>
      <p:sp>
        <p:nvSpPr>
          <p:cNvPr id="178" name="Google Shape;178;p21"/>
          <p:cNvSpPr/>
          <p:nvPr/>
        </p:nvSpPr>
        <p:spPr>
          <a:xfrm rot="5400000">
            <a:off x="3405229" y="958225"/>
            <a:ext cx="264300" cy="1685100"/>
          </a:xfrm>
          <a:prstGeom prst="leftBrace">
            <a:avLst>
              <a:gd name="adj1" fmla="val 50000"/>
              <a:gd name="adj2" fmla="val 50000"/>
            </a:avLst>
          </a:prstGeom>
          <a:noFill/>
          <a:ln w="38100" cap="flat" cmpd="sng">
            <a:solidFill>
              <a:srgbClr val="1B94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txBox="1"/>
          <p:nvPr/>
        </p:nvSpPr>
        <p:spPr>
          <a:xfrm>
            <a:off x="3242322" y="1117925"/>
            <a:ext cx="1130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1B940D"/>
                </a:solidFill>
              </a:rPr>
              <a:t>15-day bandwidth</a:t>
            </a:r>
            <a:endParaRPr b="1">
              <a:solidFill>
                <a:srgbClr val="1B940D"/>
              </a:solidFill>
            </a:endParaRPr>
          </a:p>
        </p:txBody>
      </p:sp>
      <p:sp>
        <p:nvSpPr>
          <p:cNvPr id="180" name="Google Shape;180;p21"/>
          <p:cNvSpPr/>
          <p:nvPr/>
        </p:nvSpPr>
        <p:spPr>
          <a:xfrm>
            <a:off x="4280207" y="3568693"/>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4280209" y="4069160"/>
            <a:ext cx="231600" cy="2040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866</Words>
  <Application>Microsoft Office PowerPoint</Application>
  <PresentationFormat>On-screen Show (16:9)</PresentationFormat>
  <Paragraphs>111</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Helvetica Neue</vt:lpstr>
      <vt:lpstr>Arial</vt:lpstr>
      <vt:lpstr>Simple Light</vt:lpstr>
      <vt:lpstr>PowerPoint Presentation</vt:lpstr>
      <vt:lpstr>Follow Along</vt:lpstr>
      <vt:lpstr>Introduction</vt:lpstr>
      <vt:lpstr>Quasi-Experimental Methods</vt:lpstr>
      <vt:lpstr>Interrupted Time Series</vt:lpstr>
      <vt:lpstr>How Many Days to Use?</vt:lpstr>
      <vt:lpstr>How Many Days to Use?</vt:lpstr>
      <vt:lpstr>How Many Days to Use?</vt:lpstr>
      <vt:lpstr>How Many Days to Use?</vt:lpstr>
      <vt:lpstr>How Many Days to Use?</vt:lpstr>
      <vt:lpstr>Designing the ITS</vt:lpstr>
      <vt:lpstr>Interpreting ITS</vt:lpstr>
      <vt:lpstr>Interpreting ITS</vt:lpstr>
      <vt:lpstr>Sensitivity Analysis</vt:lpstr>
      <vt:lpstr>Falsification (Placebo) Tests</vt:lpstr>
      <vt:lpstr>Falsification (Placebo) Tests</vt:lpstr>
      <vt:lpstr>Falsification (Placebo) Tests</vt:lpstr>
      <vt:lpstr>Falsification (Placebo) Tests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Matheus Schmitz</cp:lastModifiedBy>
  <cp:revision>1</cp:revision>
  <dcterms:modified xsi:type="dcterms:W3CDTF">2022-02-08T01:53:43Z</dcterms:modified>
</cp:coreProperties>
</file>